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95" r:id="rId6"/>
    <p:sldId id="257" r:id="rId7"/>
    <p:sldId id="266" r:id="rId8"/>
    <p:sldId id="296" r:id="rId9"/>
    <p:sldId id="275" r:id="rId10"/>
    <p:sldId id="276" r:id="rId11"/>
    <p:sldId id="258" r:id="rId12"/>
    <p:sldId id="259" r:id="rId13"/>
    <p:sldId id="267" r:id="rId14"/>
    <p:sldId id="268" r:id="rId15"/>
    <p:sldId id="269" r:id="rId16"/>
    <p:sldId id="270" r:id="rId17"/>
    <p:sldId id="271" r:id="rId18"/>
    <p:sldId id="272" r:id="rId19"/>
    <p:sldId id="273" r:id="rId20"/>
    <p:sldId id="260" r:id="rId21"/>
    <p:sldId id="261" r:id="rId22"/>
    <p:sldId id="274" r:id="rId23"/>
    <p:sldId id="262" r:id="rId24"/>
    <p:sldId id="277" r:id="rId25"/>
    <p:sldId id="263" r:id="rId26"/>
    <p:sldId id="264" r:id="rId27"/>
    <p:sldId id="278" r:id="rId28"/>
    <p:sldId id="265" r:id="rId29"/>
    <p:sldId id="284" r:id="rId30"/>
    <p:sldId id="285" r:id="rId31"/>
    <p:sldId id="286" r:id="rId32"/>
    <p:sldId id="283" r:id="rId33"/>
    <p:sldId id="280" r:id="rId34"/>
    <p:sldId id="282" r:id="rId35"/>
    <p:sldId id="287" r:id="rId36"/>
    <p:sldId id="288" r:id="rId37"/>
    <p:sldId id="289" r:id="rId38"/>
    <p:sldId id="291" r:id="rId39"/>
    <p:sldId id="290" r:id="rId40"/>
    <p:sldId id="281" r:id="rId41"/>
    <p:sldId id="292" r:id="rId42"/>
    <p:sldId id="293" r:id="rId43"/>
    <p:sldId id="294" r:id="rId44"/>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lv-LV"/>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lv-LV"/>
          </a:p>
        </p:txBody>
      </p:sp>
      <p:sp>
        <p:nvSpPr>
          <p:cNvPr id="4" name="Date Placeholder 3"/>
          <p:cNvSpPr>
            <a:spLocks noGrp="1"/>
          </p:cNvSpPr>
          <p:nvPr>
            <p:ph type="dt" sz="half" idx="10"/>
          </p:nvPr>
        </p:nvSpPr>
        <p:spPr/>
        <p:txBody>
          <a:bodyPr/>
          <a:lstStyle/>
          <a:p>
            <a:fld id="{5042794E-D8B3-4BD2-A2F0-B87A8725B808}" type="datetimeFigureOut">
              <a:rPr lang="lv-LV" smtClean="0"/>
              <a:t>26.10.2018</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7D28DC32-1FE4-4819-9871-39D3AD566382}" type="slidenum">
              <a:rPr lang="lv-LV" smtClean="0"/>
              <a:t>‹#›</a:t>
            </a:fld>
            <a:endParaRPr lang="lv-LV"/>
          </a:p>
        </p:txBody>
      </p:sp>
    </p:spTree>
    <p:extLst>
      <p:ext uri="{BB962C8B-B14F-4D97-AF65-F5344CB8AC3E}">
        <p14:creationId xmlns:p14="http://schemas.microsoft.com/office/powerpoint/2010/main" val="3935152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5042794E-D8B3-4BD2-A2F0-B87A8725B808}" type="datetimeFigureOut">
              <a:rPr lang="lv-LV" smtClean="0"/>
              <a:t>26.10.2018</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7D28DC32-1FE4-4819-9871-39D3AD566382}" type="slidenum">
              <a:rPr lang="lv-LV" smtClean="0"/>
              <a:t>‹#›</a:t>
            </a:fld>
            <a:endParaRPr lang="lv-LV"/>
          </a:p>
        </p:txBody>
      </p:sp>
    </p:spTree>
    <p:extLst>
      <p:ext uri="{BB962C8B-B14F-4D97-AF65-F5344CB8AC3E}">
        <p14:creationId xmlns:p14="http://schemas.microsoft.com/office/powerpoint/2010/main" val="2467673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lv-LV"/>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5042794E-D8B3-4BD2-A2F0-B87A8725B808}" type="datetimeFigureOut">
              <a:rPr lang="lv-LV" smtClean="0"/>
              <a:t>26.10.2018</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7D28DC32-1FE4-4819-9871-39D3AD566382}" type="slidenum">
              <a:rPr lang="lv-LV" smtClean="0"/>
              <a:t>‹#›</a:t>
            </a:fld>
            <a:endParaRPr lang="lv-LV"/>
          </a:p>
        </p:txBody>
      </p:sp>
    </p:spTree>
    <p:extLst>
      <p:ext uri="{BB962C8B-B14F-4D97-AF65-F5344CB8AC3E}">
        <p14:creationId xmlns:p14="http://schemas.microsoft.com/office/powerpoint/2010/main" val="2730608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5042794E-D8B3-4BD2-A2F0-B87A8725B808}" type="datetimeFigureOut">
              <a:rPr lang="lv-LV" smtClean="0"/>
              <a:t>26.10.2018</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7D28DC32-1FE4-4819-9871-39D3AD566382}" type="slidenum">
              <a:rPr lang="lv-LV" smtClean="0"/>
              <a:t>‹#›</a:t>
            </a:fld>
            <a:endParaRPr lang="lv-LV"/>
          </a:p>
        </p:txBody>
      </p:sp>
    </p:spTree>
    <p:extLst>
      <p:ext uri="{BB962C8B-B14F-4D97-AF65-F5344CB8AC3E}">
        <p14:creationId xmlns:p14="http://schemas.microsoft.com/office/powerpoint/2010/main" val="676544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lv-LV"/>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42794E-D8B3-4BD2-A2F0-B87A8725B808}" type="datetimeFigureOut">
              <a:rPr lang="lv-LV" smtClean="0"/>
              <a:t>26.10.2018</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7D28DC32-1FE4-4819-9871-39D3AD566382}" type="slidenum">
              <a:rPr lang="lv-LV" smtClean="0"/>
              <a:t>‹#›</a:t>
            </a:fld>
            <a:endParaRPr lang="lv-LV"/>
          </a:p>
        </p:txBody>
      </p:sp>
    </p:spTree>
    <p:extLst>
      <p:ext uri="{BB962C8B-B14F-4D97-AF65-F5344CB8AC3E}">
        <p14:creationId xmlns:p14="http://schemas.microsoft.com/office/powerpoint/2010/main" val="3991669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p:cNvSpPr>
            <a:spLocks noGrp="1"/>
          </p:cNvSpPr>
          <p:nvPr>
            <p:ph type="dt" sz="half" idx="10"/>
          </p:nvPr>
        </p:nvSpPr>
        <p:spPr/>
        <p:txBody>
          <a:bodyPr/>
          <a:lstStyle/>
          <a:p>
            <a:fld id="{5042794E-D8B3-4BD2-A2F0-B87A8725B808}" type="datetimeFigureOut">
              <a:rPr lang="lv-LV" smtClean="0"/>
              <a:t>26.10.2018</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7D28DC32-1FE4-4819-9871-39D3AD566382}" type="slidenum">
              <a:rPr lang="lv-LV" smtClean="0"/>
              <a:t>‹#›</a:t>
            </a:fld>
            <a:endParaRPr lang="lv-LV"/>
          </a:p>
        </p:txBody>
      </p:sp>
    </p:spTree>
    <p:extLst>
      <p:ext uri="{BB962C8B-B14F-4D97-AF65-F5344CB8AC3E}">
        <p14:creationId xmlns:p14="http://schemas.microsoft.com/office/powerpoint/2010/main" val="1569701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lv-LV"/>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p:cNvSpPr>
            <a:spLocks noGrp="1"/>
          </p:cNvSpPr>
          <p:nvPr>
            <p:ph type="dt" sz="half" idx="10"/>
          </p:nvPr>
        </p:nvSpPr>
        <p:spPr/>
        <p:txBody>
          <a:bodyPr/>
          <a:lstStyle/>
          <a:p>
            <a:fld id="{5042794E-D8B3-4BD2-A2F0-B87A8725B808}" type="datetimeFigureOut">
              <a:rPr lang="lv-LV" smtClean="0"/>
              <a:t>26.10.2018</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7D28DC32-1FE4-4819-9871-39D3AD566382}" type="slidenum">
              <a:rPr lang="lv-LV" smtClean="0"/>
              <a:t>‹#›</a:t>
            </a:fld>
            <a:endParaRPr lang="lv-LV"/>
          </a:p>
        </p:txBody>
      </p:sp>
    </p:spTree>
    <p:extLst>
      <p:ext uri="{BB962C8B-B14F-4D97-AF65-F5344CB8AC3E}">
        <p14:creationId xmlns:p14="http://schemas.microsoft.com/office/powerpoint/2010/main" val="1580281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Date Placeholder 2"/>
          <p:cNvSpPr>
            <a:spLocks noGrp="1"/>
          </p:cNvSpPr>
          <p:nvPr>
            <p:ph type="dt" sz="half" idx="10"/>
          </p:nvPr>
        </p:nvSpPr>
        <p:spPr/>
        <p:txBody>
          <a:bodyPr/>
          <a:lstStyle/>
          <a:p>
            <a:fld id="{5042794E-D8B3-4BD2-A2F0-B87A8725B808}" type="datetimeFigureOut">
              <a:rPr lang="lv-LV" smtClean="0"/>
              <a:t>26.10.2018</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7D28DC32-1FE4-4819-9871-39D3AD566382}" type="slidenum">
              <a:rPr lang="lv-LV" smtClean="0"/>
              <a:t>‹#›</a:t>
            </a:fld>
            <a:endParaRPr lang="lv-LV"/>
          </a:p>
        </p:txBody>
      </p:sp>
    </p:spTree>
    <p:extLst>
      <p:ext uri="{BB962C8B-B14F-4D97-AF65-F5344CB8AC3E}">
        <p14:creationId xmlns:p14="http://schemas.microsoft.com/office/powerpoint/2010/main" val="2338438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42794E-D8B3-4BD2-A2F0-B87A8725B808}" type="datetimeFigureOut">
              <a:rPr lang="lv-LV" smtClean="0"/>
              <a:t>26.10.2018</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7D28DC32-1FE4-4819-9871-39D3AD566382}" type="slidenum">
              <a:rPr lang="lv-LV" smtClean="0"/>
              <a:t>‹#›</a:t>
            </a:fld>
            <a:endParaRPr lang="lv-LV"/>
          </a:p>
        </p:txBody>
      </p:sp>
    </p:spTree>
    <p:extLst>
      <p:ext uri="{BB962C8B-B14F-4D97-AF65-F5344CB8AC3E}">
        <p14:creationId xmlns:p14="http://schemas.microsoft.com/office/powerpoint/2010/main" val="3860561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lv-LV"/>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42794E-D8B3-4BD2-A2F0-B87A8725B808}" type="datetimeFigureOut">
              <a:rPr lang="lv-LV" smtClean="0"/>
              <a:t>26.10.2018</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7D28DC32-1FE4-4819-9871-39D3AD566382}" type="slidenum">
              <a:rPr lang="lv-LV" smtClean="0"/>
              <a:t>‹#›</a:t>
            </a:fld>
            <a:endParaRPr lang="lv-LV"/>
          </a:p>
        </p:txBody>
      </p:sp>
    </p:spTree>
    <p:extLst>
      <p:ext uri="{BB962C8B-B14F-4D97-AF65-F5344CB8AC3E}">
        <p14:creationId xmlns:p14="http://schemas.microsoft.com/office/powerpoint/2010/main" val="243237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lv-LV"/>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42794E-D8B3-4BD2-A2F0-B87A8725B808}" type="datetimeFigureOut">
              <a:rPr lang="lv-LV" smtClean="0"/>
              <a:t>26.10.2018</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7D28DC32-1FE4-4819-9871-39D3AD566382}" type="slidenum">
              <a:rPr lang="lv-LV" smtClean="0"/>
              <a:t>‹#›</a:t>
            </a:fld>
            <a:endParaRPr lang="lv-LV"/>
          </a:p>
        </p:txBody>
      </p:sp>
    </p:spTree>
    <p:extLst>
      <p:ext uri="{BB962C8B-B14F-4D97-AF65-F5344CB8AC3E}">
        <p14:creationId xmlns:p14="http://schemas.microsoft.com/office/powerpoint/2010/main" val="1265814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42794E-D8B3-4BD2-A2F0-B87A8725B808}" type="datetimeFigureOut">
              <a:rPr lang="lv-LV" smtClean="0"/>
              <a:t>26.10.2018</a:t>
            </a:fld>
            <a:endParaRPr 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28DC32-1FE4-4819-9871-39D3AD566382}" type="slidenum">
              <a:rPr lang="lv-LV" smtClean="0"/>
              <a:t>‹#›</a:t>
            </a:fld>
            <a:endParaRPr lang="lv-LV"/>
          </a:p>
        </p:txBody>
      </p:sp>
    </p:spTree>
    <p:extLst>
      <p:ext uri="{BB962C8B-B14F-4D97-AF65-F5344CB8AC3E}">
        <p14:creationId xmlns:p14="http://schemas.microsoft.com/office/powerpoint/2010/main" val="33149663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liis.lv/mspamati" TargetMode="External"/><Relationship Id="rId2" Type="http://schemas.openxmlformats.org/officeDocument/2006/relationships/hyperlink" Target="ftp://ftp.latnet.lv/misc/windows/win95/info/w95.txt" TargetMode="External"/><Relationship Id="rId1" Type="http://schemas.openxmlformats.org/officeDocument/2006/relationships/slideLayout" Target="../slideLayouts/slideLayout2.xml"/><Relationship Id="rId4" Type="http://schemas.openxmlformats.org/officeDocument/2006/relationships/hyperlink" Target="http://likumi.lv/doc.php?mode=DOC&amp;id=50759"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lv-LV"/>
              <a:t>ZPD</a:t>
            </a:r>
          </a:p>
        </p:txBody>
      </p:sp>
      <p:sp>
        <p:nvSpPr>
          <p:cNvPr id="3" name="Subtitle 2"/>
          <p:cNvSpPr>
            <a:spLocks noGrp="1"/>
          </p:cNvSpPr>
          <p:nvPr>
            <p:ph type="subTitle" idx="1"/>
          </p:nvPr>
        </p:nvSpPr>
        <p:spPr/>
        <p:txBody>
          <a:bodyPr/>
          <a:lstStyle/>
          <a:p>
            <a:endParaRPr lang="lv-LV"/>
          </a:p>
        </p:txBody>
      </p:sp>
    </p:spTree>
    <p:extLst>
      <p:ext uri="{BB962C8B-B14F-4D97-AF65-F5344CB8AC3E}">
        <p14:creationId xmlns:p14="http://schemas.microsoft.com/office/powerpoint/2010/main" val="1180729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normAutofit fontScale="90000"/>
          </a:bodyPr>
          <a:lstStyle/>
          <a:p>
            <a:r>
              <a:rPr lang="lv-LV"/>
              <a:t>Uzdevumi – darbību secība mērķa sasniegšanai, 3-5 soļi, posmi.</a:t>
            </a:r>
          </a:p>
        </p:txBody>
      </p:sp>
      <p:sp>
        <p:nvSpPr>
          <p:cNvPr id="3" name="Content Placeholder 2"/>
          <p:cNvSpPr>
            <a:spLocks noGrp="1"/>
          </p:cNvSpPr>
          <p:nvPr>
            <p:ph idx="1"/>
          </p:nvPr>
        </p:nvSpPr>
        <p:spPr>
          <a:xfrm>
            <a:off x="457200" y="1196752"/>
            <a:ext cx="8435280" cy="5789240"/>
          </a:xfrm>
        </p:spPr>
        <p:txBody>
          <a:bodyPr vert="horz" lIns="91440" tIns="45720" rIns="91440" bIns="45720" rtlCol="0" anchor="t">
            <a:normAutofit fontScale="70000" lnSpcReduction="20000"/>
          </a:bodyPr>
          <a:lstStyle/>
          <a:p>
            <a:r>
              <a:rPr lang="lv-LV" dirty="0"/>
              <a:t>Skolēniem uzdevumu formulēšanai var noderēt šādas frāzes:</a:t>
            </a:r>
          </a:p>
          <a:p>
            <a:r>
              <a:rPr lang="lv-LV" dirty="0"/>
              <a:t>Mērķa īstenošanai tiek izvirzīti šādi uzdevumi:</a:t>
            </a:r>
            <a:br>
              <a:rPr lang="lv-LV" dirty="0">
                <a:cs typeface="Calibri"/>
              </a:rPr>
            </a:br>
            <a:r>
              <a:rPr lang="lv-LV" dirty="0"/>
              <a:t>studēt un analizēt mūsdienu (kādu?) ... literatūru par pētnieciskā darba tematu, gūtās</a:t>
            </a:r>
            <a:br>
              <a:rPr lang="lv-LV" dirty="0">
                <a:cs typeface="Calibri"/>
              </a:rPr>
            </a:br>
            <a:r>
              <a:rPr lang="lv-LV" dirty="0"/>
              <a:t>ierosmes un atziņas izmantot (kur?) ...</a:t>
            </a:r>
            <a:br>
              <a:rPr lang="lv-LV" dirty="0">
                <a:cs typeface="Calibri"/>
              </a:rPr>
            </a:br>
            <a:r>
              <a:rPr lang="lv-LV" dirty="0"/>
              <a:t>atlasīt un analizēt (ko?) ... , lai (izdarītu ko?) ...</a:t>
            </a:r>
            <a:br>
              <a:rPr lang="lv-LV" dirty="0">
                <a:cs typeface="Calibri"/>
              </a:rPr>
            </a:br>
            <a:r>
              <a:rPr lang="lv-LV" dirty="0"/>
              <a:t>konstatēt (ko?) ... , lai (izdarītu ko?) ...</a:t>
            </a:r>
            <a:br>
              <a:rPr lang="lv-LV" dirty="0">
                <a:cs typeface="Calibri"/>
              </a:rPr>
            </a:br>
            <a:r>
              <a:rPr lang="lv-LV" dirty="0"/>
              <a:t>konstatēt (ko?) ... un salīdzināt (ko?) ...</a:t>
            </a:r>
            <a:br>
              <a:rPr lang="lv-LV" dirty="0">
                <a:cs typeface="Calibri"/>
              </a:rPr>
            </a:br>
            <a:r>
              <a:rPr lang="lv-LV" dirty="0"/>
              <a:t>konstatēt, kādi/kādas sekas (kam?) ...</a:t>
            </a:r>
            <a:br>
              <a:rPr lang="lv-LV" dirty="0">
                <a:cs typeface="Calibri"/>
              </a:rPr>
            </a:br>
            <a:r>
              <a:rPr lang="lv-LV" dirty="0"/>
              <a:t>izpētīt (</a:t>
            </a:r>
            <a:r>
              <a:rPr lang="lv-LV" u="sng" dirty="0"/>
              <a:t>ko?) ...</a:t>
            </a:r>
            <a:br>
              <a:rPr lang="lv-LV" u="sng" dirty="0">
                <a:cs typeface="Calibri"/>
              </a:rPr>
            </a:br>
            <a:r>
              <a:rPr lang="lv-LV" u="sng" dirty="0"/>
              <a:t>izanalizēt fiziķu/matemātiķu/valodnieku uzskatus (par ko?) ...</a:t>
            </a:r>
            <a:br>
              <a:rPr lang="lv-LV" u="sng" dirty="0">
                <a:cs typeface="Calibri"/>
              </a:rPr>
            </a:br>
            <a:r>
              <a:rPr lang="lv-LV" dirty="0"/>
              <a:t>izpētīt (ko?) ... un respektēt tās/tos, (ko darot?) ...</a:t>
            </a:r>
            <a:br>
              <a:rPr lang="lv-LV" dirty="0">
                <a:cs typeface="Calibri"/>
              </a:rPr>
            </a:br>
            <a:r>
              <a:rPr lang="lv-LV" dirty="0"/>
              <a:t>apkopot un izanalizēt (ko?) ...</a:t>
            </a:r>
            <a:br>
              <a:rPr lang="lv-LV" dirty="0">
                <a:cs typeface="Calibri"/>
              </a:rPr>
            </a:br>
            <a:r>
              <a:rPr lang="lv-LV" dirty="0"/>
              <a:t>atklāt (ko?) ...</a:t>
            </a:r>
            <a:br>
              <a:rPr lang="lv-LV" dirty="0">
                <a:cs typeface="Calibri"/>
              </a:rPr>
            </a:br>
            <a:r>
              <a:rPr lang="lv-LV" dirty="0"/>
              <a:t>izstrādāt (ko?) ... , lai (kāpēc?) ...</a:t>
            </a:r>
            <a:br>
              <a:rPr lang="lv-LV" dirty="0">
                <a:cs typeface="Calibri"/>
              </a:rPr>
            </a:br>
            <a:r>
              <a:rPr lang="lv-LV" dirty="0"/>
              <a:t>aptaujāt (ko?) ... (par kādu tēmu/jomu?) ...</a:t>
            </a:r>
            <a:br>
              <a:rPr lang="lv-LV" dirty="0">
                <a:cs typeface="Calibri"/>
              </a:rPr>
            </a:br>
            <a:r>
              <a:rPr lang="lv-LV" dirty="0"/>
              <a:t>intervēt (ko?) ... (par kādu tēmu/jomu?) ...</a:t>
            </a:r>
            <a:br>
              <a:rPr lang="lv-LV" dirty="0">
                <a:cs typeface="Calibri"/>
              </a:rPr>
            </a:br>
            <a:r>
              <a:rPr lang="lv-LV" dirty="0"/>
              <a:t>veikt (ko?) ...</a:t>
            </a:r>
            <a:br>
              <a:rPr lang="lv-LV" dirty="0">
                <a:cs typeface="Calibri"/>
              </a:rPr>
            </a:br>
            <a:r>
              <a:rPr lang="lv-LV" dirty="0"/>
              <a:t>analizēt iegūtos rezultātus un noteikt ( kādus turpmākās darbības virzienus?) ... u.tml.</a:t>
            </a:r>
            <a:endParaRPr lang="lv-LV" dirty="0">
              <a:cs typeface="Calibri"/>
            </a:endParaRPr>
          </a:p>
          <a:p>
            <a:endParaRPr lang="lv-LV"/>
          </a:p>
        </p:txBody>
      </p:sp>
    </p:spTree>
    <p:extLst>
      <p:ext uri="{BB962C8B-B14F-4D97-AF65-F5344CB8AC3E}">
        <p14:creationId xmlns:p14="http://schemas.microsoft.com/office/powerpoint/2010/main" val="2012190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t>Hipotēze</a:t>
            </a:r>
          </a:p>
        </p:txBody>
      </p:sp>
      <p:sp>
        <p:nvSpPr>
          <p:cNvPr id="3" name="Content Placeholder 2"/>
          <p:cNvSpPr>
            <a:spLocks noGrp="1"/>
          </p:cNvSpPr>
          <p:nvPr>
            <p:ph idx="1"/>
          </p:nvPr>
        </p:nvSpPr>
        <p:spPr/>
        <p:txBody>
          <a:bodyPr vert="horz" lIns="91440" tIns="45720" rIns="91440" bIns="45720" rtlCol="0" anchor="t">
            <a:normAutofit/>
          </a:bodyPr>
          <a:lstStyle/>
          <a:p>
            <a:r>
              <a:rPr lang="lv-LV"/>
              <a:t>Hipotēze – pieņēmums par to, kādi rezultāti gaidāmi pētījuma gaitā. Hipotēzes vietā var būt pētāmais jautājums (mazajos darbos).</a:t>
            </a:r>
          </a:p>
          <a:p>
            <a:r>
              <a:rPr lang="lv-LV"/>
              <a:t>Hipotēze ir zinātnisks pieņēmums, kas balstīts uz loģiku, zinātniskām teorijām, faktiem, bet satur arī vēl nezināmo, iespējamo. Hipotēzi formulē īsi un precīzi. Hipotēzi var formulēt apgalvojuma formā.</a:t>
            </a:r>
          </a:p>
          <a:p>
            <a:endParaRPr lang="lv-LV"/>
          </a:p>
        </p:txBody>
      </p:sp>
    </p:spTree>
    <p:extLst>
      <p:ext uri="{BB962C8B-B14F-4D97-AF65-F5344CB8AC3E}">
        <p14:creationId xmlns:p14="http://schemas.microsoft.com/office/powerpoint/2010/main" val="1608317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i="1"/>
              <a:t>Hipotēzes piemērs:</a:t>
            </a:r>
            <a:br>
              <a:rPr lang="lv-LV" i="1"/>
            </a:br>
            <a:endParaRPr lang="lv-LV"/>
          </a:p>
        </p:txBody>
      </p:sp>
      <p:sp>
        <p:nvSpPr>
          <p:cNvPr id="3" name="Content Placeholder 2"/>
          <p:cNvSpPr>
            <a:spLocks noGrp="1"/>
          </p:cNvSpPr>
          <p:nvPr>
            <p:ph idx="1"/>
          </p:nvPr>
        </p:nvSpPr>
        <p:spPr/>
        <p:txBody>
          <a:bodyPr/>
          <a:lstStyle/>
          <a:p>
            <a:r>
              <a:rPr lang="lv-LV"/>
              <a:t>Kas? ... ietekmē ko? ...</a:t>
            </a:r>
            <a:br>
              <a:rPr lang="lv-LV"/>
            </a:br>
            <a:r>
              <a:rPr lang="lv-LV"/>
              <a:t>Vardarbības ainu rādīšanai televīzijā diennakts laikā, kad televizoru skatās bērni, ir kaitīga</a:t>
            </a:r>
            <a:br>
              <a:rPr lang="lv-LV"/>
            </a:br>
            <a:r>
              <a:rPr lang="lv-LV"/>
              <a:t>iedarbība uz bērnu psihi.</a:t>
            </a:r>
            <a:br>
              <a:rPr lang="lv-LV"/>
            </a:br>
            <a:r>
              <a:rPr lang="lv-LV"/>
              <a:t>Kas? ... ir kāds? ...</a:t>
            </a:r>
            <a:br>
              <a:rPr lang="lv-LV"/>
            </a:br>
            <a:r>
              <a:rPr lang="lv-LV"/>
              <a:t>Karbonizēts minerālūdens ir kaitīgs cilvēka gremošanas sistēmai.</a:t>
            </a:r>
          </a:p>
          <a:p>
            <a:endParaRPr lang="lv-LV"/>
          </a:p>
        </p:txBody>
      </p:sp>
    </p:spTree>
    <p:extLst>
      <p:ext uri="{BB962C8B-B14F-4D97-AF65-F5344CB8AC3E}">
        <p14:creationId xmlns:p14="http://schemas.microsoft.com/office/powerpoint/2010/main" val="1643711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5800"/>
            <a:ext cx="8229600" cy="1143000"/>
          </a:xfrm>
        </p:spPr>
        <p:txBody>
          <a:bodyPr>
            <a:normAutofit fontScale="90000"/>
          </a:bodyPr>
          <a:lstStyle/>
          <a:p>
            <a:r>
              <a:rPr lang="lv-LV" sz="3200"/>
              <a:t>Ja darbā ir eksperimentālā daļa, hipotēzes formulējumā lietderīgi izmantot teikuma konstrukciju ar nosacījuma apstākļa palīgteikumu pirms vai pēc virsteikuma.</a:t>
            </a:r>
          </a:p>
        </p:txBody>
      </p:sp>
      <p:sp>
        <p:nvSpPr>
          <p:cNvPr id="3" name="Content Placeholder 2"/>
          <p:cNvSpPr>
            <a:spLocks noGrp="1"/>
          </p:cNvSpPr>
          <p:nvPr>
            <p:ph idx="1"/>
          </p:nvPr>
        </p:nvSpPr>
        <p:spPr/>
        <p:txBody>
          <a:bodyPr vert="horz" lIns="91440" tIns="45720" rIns="91440" bIns="45720" rtlCol="0" anchor="t">
            <a:normAutofit fontScale="85000" lnSpcReduction="20000"/>
          </a:bodyPr>
          <a:lstStyle/>
          <a:p>
            <a:pPr marL="0" indent="0">
              <a:buNone/>
            </a:pPr>
            <a:br>
              <a:rPr lang="en-US">
                <a:latin typeface="+mn-ea"/>
                <a:cs typeface="+mn-ea"/>
              </a:rPr>
            </a:br>
            <a:r>
              <a:rPr lang="lv-LV" i="1"/>
              <a:t>Piemērs:</a:t>
            </a:r>
            <a:endParaRPr lang="lv-LV"/>
          </a:p>
          <a:p>
            <a:r>
              <a:rPr lang="lv-LV"/>
              <a:t>Ja darīs ko? ... , tad notiks/nenotiks kas?...</a:t>
            </a:r>
            <a:br>
              <a:rPr lang="en-US">
                <a:latin typeface="+mn-ea"/>
                <a:cs typeface="+mn-ea"/>
              </a:rPr>
            </a:br>
            <a:r>
              <a:rPr lang="lv-LV"/>
              <a:t>Ja darīs ko? un kā? ..., tad notiks (kas? vai kā?) ...</a:t>
            </a:r>
            <a:br>
              <a:rPr lang="en-US">
                <a:latin typeface="+mn-ea"/>
                <a:cs typeface="+mn-ea"/>
              </a:rPr>
            </a:br>
            <a:r>
              <a:rPr lang="lv-LV"/>
              <a:t>Ja autovadītājiem tiks noteikti bargāki sodi par auto vadīšanu alkohola reibumā, tad notiks mazāk</a:t>
            </a:r>
            <a:br>
              <a:rPr lang="en-US">
                <a:latin typeface="+mn-ea"/>
                <a:cs typeface="+mn-ea"/>
              </a:rPr>
            </a:br>
            <a:r>
              <a:rPr lang="lv-LV"/>
              <a:t>ceļu satiksmes negadījumu.</a:t>
            </a:r>
            <a:br>
              <a:rPr lang="en-US">
                <a:latin typeface="+mn-ea"/>
                <a:cs typeface="+mn-ea"/>
              </a:rPr>
            </a:br>
            <a:r>
              <a:rPr lang="lv-LV"/>
              <a:t>Tiks sasniegts/panākts/ nodrošināts (kas?) ..., ja darīs (ko? vai kā?) ...</a:t>
            </a:r>
            <a:br>
              <a:rPr lang="en-US">
                <a:latin typeface="+mn-ea"/>
                <a:cs typeface="+mn-ea"/>
              </a:rPr>
            </a:br>
            <a:r>
              <a:rPr lang="lv-LV"/>
              <a:t>Skolēnu mācību motivācija paaugstināsies, ja skolā apgūstamais mācību saturs būs izmantojams</a:t>
            </a:r>
            <a:br>
              <a:rPr lang="en-US">
                <a:latin typeface="+mn-ea"/>
                <a:cs typeface="+mn-ea"/>
              </a:rPr>
            </a:br>
            <a:r>
              <a:rPr lang="lv-LV"/>
              <a:t>reālajā dzīvē.</a:t>
            </a:r>
          </a:p>
          <a:p>
            <a:endParaRPr lang="lv-LV"/>
          </a:p>
        </p:txBody>
      </p:sp>
    </p:spTree>
    <p:extLst>
      <p:ext uri="{BB962C8B-B14F-4D97-AF65-F5344CB8AC3E}">
        <p14:creationId xmlns:p14="http://schemas.microsoft.com/office/powerpoint/2010/main" val="2365142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a:t>Hipotēzi var formulēt arī apgalvojuma formā, izmantojot divdabja teicienu.</a:t>
            </a:r>
          </a:p>
        </p:txBody>
      </p:sp>
      <p:sp>
        <p:nvSpPr>
          <p:cNvPr id="3" name="Content Placeholder 2"/>
          <p:cNvSpPr>
            <a:spLocks noGrp="1"/>
          </p:cNvSpPr>
          <p:nvPr>
            <p:ph idx="1"/>
          </p:nvPr>
        </p:nvSpPr>
        <p:spPr/>
        <p:txBody>
          <a:bodyPr vert="horz" lIns="91440" tIns="45720" rIns="91440" bIns="45720" rtlCol="0" anchor="t">
            <a:normAutofit/>
          </a:bodyPr>
          <a:lstStyle/>
          <a:p>
            <a:r>
              <a:rPr lang="lv-LV" i="1"/>
              <a:t>Piemērs:</a:t>
            </a:r>
          </a:p>
          <a:p>
            <a:r>
              <a:rPr lang="lv-LV"/>
              <a:t>Izmantojot (ko?)..., tiek pilnveidots/uzlabots/nodrošināts (kas?) ...</a:t>
            </a:r>
            <a:br>
              <a:rPr lang="en-US"/>
            </a:br>
            <a:r>
              <a:rPr lang="lv-LV"/>
              <a:t>Materiāli stimulējot skolēnus par viņu mācību sasniegumiem, tiek paaugstināta skolēnu mācību motivācija un uzlabojas viņu mācību sasniegumi.</a:t>
            </a:r>
          </a:p>
          <a:p>
            <a:endParaRPr lang="lv-LV"/>
          </a:p>
        </p:txBody>
      </p:sp>
    </p:spTree>
    <p:extLst>
      <p:ext uri="{BB962C8B-B14F-4D97-AF65-F5344CB8AC3E}">
        <p14:creationId xmlns:p14="http://schemas.microsoft.com/office/powerpoint/2010/main" val="2625323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lv-LV"/>
              <a:t>Mērķi, uzdevumi, hipotēze savstarpēji saistīti.</a:t>
            </a:r>
            <a:br>
              <a:rPr lang="lv-LV"/>
            </a:br>
            <a:endParaRPr lang="lv-LV"/>
          </a:p>
        </p:txBody>
      </p:sp>
      <p:sp>
        <p:nvSpPr>
          <p:cNvPr id="3" name="Content Placeholder 2"/>
          <p:cNvSpPr>
            <a:spLocks noGrp="1"/>
          </p:cNvSpPr>
          <p:nvPr>
            <p:ph type="subTitle" idx="1"/>
          </p:nvPr>
        </p:nvSpPr>
        <p:spPr/>
        <p:txBody>
          <a:bodyPr/>
          <a:lstStyle/>
          <a:p>
            <a:endParaRPr lang="lv-LV"/>
          </a:p>
        </p:txBody>
      </p:sp>
    </p:spTree>
    <p:extLst>
      <p:ext uri="{BB962C8B-B14F-4D97-AF65-F5344CB8AC3E}">
        <p14:creationId xmlns:p14="http://schemas.microsoft.com/office/powerpoint/2010/main" val="15495329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t>Pētījuma metodes</a:t>
            </a:r>
          </a:p>
        </p:txBody>
      </p:sp>
      <p:sp>
        <p:nvSpPr>
          <p:cNvPr id="3" name="Content Placeholder 2"/>
          <p:cNvSpPr>
            <a:spLocks noGrp="1"/>
          </p:cNvSpPr>
          <p:nvPr>
            <p:ph idx="1"/>
          </p:nvPr>
        </p:nvSpPr>
        <p:spPr/>
        <p:txBody>
          <a:bodyPr vert="horz" lIns="91440" tIns="45720" rIns="91440" bIns="45720" rtlCol="0" anchor="t">
            <a:normAutofit/>
          </a:bodyPr>
          <a:lstStyle/>
          <a:p>
            <a:r>
              <a:rPr lang="lv-LV"/>
              <a:t>Nepieciešamas, lai izpildītu uzdevumus, pārbaudītu hipotēzi, sasniegtu mērķi.</a:t>
            </a:r>
          </a:p>
          <a:p>
            <a:r>
              <a:rPr lang="lv-LV"/>
              <a:t>Nosaucot metodes, vēlams pamatot to izvēli. Šim nolūkam skolēniem var noderēt atbalsta frāzes:</a:t>
            </a:r>
          </a:p>
          <a:p>
            <a:endParaRPr lang="lv-LV"/>
          </a:p>
        </p:txBody>
      </p:sp>
    </p:spTree>
    <p:extLst>
      <p:ext uri="{BB962C8B-B14F-4D97-AF65-F5344CB8AC3E}">
        <p14:creationId xmlns:p14="http://schemas.microsoft.com/office/powerpoint/2010/main" val="38331680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a:t>Darbā izmantotās metodes:</a:t>
            </a:r>
            <a:br>
              <a:rPr lang="lv-LV" b="0">
                <a:effectLst/>
              </a:rPr>
            </a:br>
            <a:endParaRPr lang="lv-LV"/>
          </a:p>
        </p:txBody>
      </p:sp>
      <p:sp>
        <p:nvSpPr>
          <p:cNvPr id="3" name="Content Placeholder 2"/>
          <p:cNvSpPr>
            <a:spLocks noGrp="1"/>
          </p:cNvSpPr>
          <p:nvPr>
            <p:ph idx="1"/>
          </p:nvPr>
        </p:nvSpPr>
        <p:spPr/>
        <p:txBody>
          <a:bodyPr vert="horz" lIns="91440" tIns="45720" rIns="91440" bIns="45720" rtlCol="0" anchor="t">
            <a:normAutofit fontScale="70000" lnSpcReduction="20000"/>
          </a:bodyPr>
          <a:lstStyle/>
          <a:p>
            <a:r>
              <a:rPr lang="lv-LV"/>
              <a:t>vēsturiskā metode, lai izpētītu (ko?) ......... no pirmsākumiem</a:t>
            </a:r>
            <a:br>
              <a:rPr lang="en-US">
                <a:latin typeface="+mn-ea"/>
                <a:cs typeface="+mn-ea"/>
              </a:rPr>
            </a:br>
            <a:r>
              <a:rPr lang="lv-LV"/>
              <a:t>... lai atklātu (kā?) ... attīstību</a:t>
            </a:r>
            <a:br>
              <a:rPr lang="en-US">
                <a:latin typeface="+mn-ea"/>
                <a:cs typeface="+mn-ea"/>
              </a:rPr>
            </a:br>
            <a:r>
              <a:rPr lang="lv-LV"/>
              <a:t>... lai atklātu dažādu apstākļu ietekmi uz (kā?) ....... attīstības gaitu</a:t>
            </a:r>
          </a:p>
          <a:p>
            <a:r>
              <a:rPr lang="lv-LV"/>
              <a:t>bibliogrāfiski vēsturiskā metode, lai izpētītu, kuri dzīves fakti ir ietekmējuši (kā?) .....daiļrades procesu, dzīves uzskatus</a:t>
            </a:r>
          </a:p>
          <a:p>
            <a:r>
              <a:rPr lang="lv-LV"/>
              <a:t>salīdzinošā metode, lai analizētu (kur?) ...... (ko?) .......</a:t>
            </a:r>
          </a:p>
          <a:p>
            <a:r>
              <a:rPr lang="lv-LV"/>
              <a:t>sistēmiskās analīzes metode, lai pētītu (ko?) ..... un atklātu (ko?) ......</a:t>
            </a:r>
          </a:p>
          <a:p>
            <a:r>
              <a:rPr lang="lv-LV"/>
              <a:t>matemātiskās, lai apkopotu/apstrādātu pētījumā iegūtos rezultātus</a:t>
            </a:r>
          </a:p>
          <a:p>
            <a:r>
              <a:rPr lang="lv-LV"/>
              <a:t>datu apstrādes statistiskās metodes, lai analizētu pētījumā iegūtos rezultātus</a:t>
            </a:r>
          </a:p>
          <a:p>
            <a:r>
              <a:rPr lang="lv-LV"/>
              <a:t>eksperimenta metodi, lai pārbaudītu izvirzīto hipotēzi</a:t>
            </a:r>
          </a:p>
          <a:p>
            <a:r>
              <a:rPr lang="lv-LV"/>
              <a:t>aptaujas metodi, lai izzinātu/noskaidrotu (kā?) viedokļus (par ko?) ...</a:t>
            </a:r>
          </a:p>
          <a:p>
            <a:r>
              <a:rPr lang="lv-LV"/>
              <a:t>intervijas metodi, lai noskaidrotu (kā?) viedokli/uzskatus (par ko?) ...</a:t>
            </a:r>
          </a:p>
        </p:txBody>
      </p:sp>
    </p:spTree>
    <p:extLst>
      <p:ext uri="{BB962C8B-B14F-4D97-AF65-F5344CB8AC3E}">
        <p14:creationId xmlns:p14="http://schemas.microsoft.com/office/powerpoint/2010/main" val="25804016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t>Pētījumu bāze</a:t>
            </a:r>
          </a:p>
        </p:txBody>
      </p:sp>
      <p:sp>
        <p:nvSpPr>
          <p:cNvPr id="4" name="Rectangle 3"/>
          <p:cNvSpPr/>
          <p:nvPr/>
        </p:nvSpPr>
        <p:spPr>
          <a:xfrm>
            <a:off x="539552" y="1700808"/>
            <a:ext cx="7992888" cy="2831544"/>
          </a:xfrm>
          <a:prstGeom prst="rect">
            <a:avLst/>
          </a:prstGeom>
        </p:spPr>
        <p:txBody>
          <a:bodyPr wrap="square">
            <a:spAutoFit/>
          </a:bodyPr>
          <a:lstStyle/>
          <a:p>
            <a:br>
              <a:rPr lang="lv-LV"/>
            </a:br>
            <a:r>
              <a:rPr lang="lv-LV" sz="3200"/>
              <a:t>Jānosauc pētījumu bāze (vieta, kur tiks veikts pētījums).</a:t>
            </a:r>
            <a:br>
              <a:rPr lang="lv-LV" sz="3200"/>
            </a:br>
            <a:r>
              <a:rPr lang="lv-LV" sz="3200" i="1"/>
              <a:t>Piemērs:</a:t>
            </a:r>
          </a:p>
          <a:p>
            <a:r>
              <a:rPr lang="lv-LV" sz="3200"/>
              <a:t>Pētījumu bāze ir Ogres rajona Birzgales pagasts.</a:t>
            </a:r>
          </a:p>
        </p:txBody>
      </p:sp>
    </p:spTree>
    <p:extLst>
      <p:ext uri="{BB962C8B-B14F-4D97-AF65-F5344CB8AC3E}">
        <p14:creationId xmlns:p14="http://schemas.microsoft.com/office/powerpoint/2010/main" val="23273519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a:t>Pētījuma veikšanas laiks</a:t>
            </a:r>
            <a:br>
              <a:rPr lang="lv-LV"/>
            </a:br>
            <a:endParaRPr lang="lv-LV"/>
          </a:p>
        </p:txBody>
      </p:sp>
      <p:sp>
        <p:nvSpPr>
          <p:cNvPr id="3" name="Content Placeholder 2"/>
          <p:cNvSpPr>
            <a:spLocks noGrp="1"/>
          </p:cNvSpPr>
          <p:nvPr>
            <p:ph idx="1"/>
          </p:nvPr>
        </p:nvSpPr>
        <p:spPr/>
        <p:txBody>
          <a:bodyPr/>
          <a:lstStyle/>
          <a:p>
            <a:endParaRPr lang="lv-LV"/>
          </a:p>
        </p:txBody>
      </p:sp>
    </p:spTree>
    <p:extLst>
      <p:ext uri="{BB962C8B-B14F-4D97-AF65-F5344CB8AC3E}">
        <p14:creationId xmlns:p14="http://schemas.microsoft.com/office/powerpoint/2010/main" val="2192533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fontScale="90000"/>
          </a:bodyPr>
          <a:lstStyle/>
          <a:p>
            <a:r>
              <a:rPr lang="lv-LV"/>
              <a:t> Zinātņu jomas atbilstoši sekcijai</a:t>
            </a:r>
            <a:br>
              <a:rPr lang="en-US">
                <a:latin typeface="+mj-ea"/>
                <a:cs typeface="+mj-ea"/>
              </a:rPr>
            </a:br>
            <a:endParaRPr lang="lv-LV"/>
          </a:p>
        </p:txBody>
      </p:sp>
      <p:sp>
        <p:nvSpPr>
          <p:cNvPr id="3" name="Satura vietturis 2"/>
          <p:cNvSpPr>
            <a:spLocks noGrp="1"/>
          </p:cNvSpPr>
          <p:nvPr>
            <p:ph idx="1"/>
          </p:nvPr>
        </p:nvSpPr>
        <p:spPr>
          <a:xfrm>
            <a:off x="457200" y="1077449"/>
            <a:ext cx="8229600" cy="4525963"/>
          </a:xfrm>
        </p:spPr>
        <p:txBody>
          <a:bodyPr vert="horz" lIns="91440" tIns="45720" rIns="91440" bIns="45720" rtlCol="0" anchor="t">
            <a:noAutofit/>
          </a:bodyPr>
          <a:lstStyle/>
          <a:p>
            <a:r>
              <a:rPr lang="lv-LV" sz="1200"/>
              <a:t>Vidusskolu audzēkņu zinātniski pētnieciskā darbība (ZPD) tiek īstenota kā mācību metode Talsu 2.vidusskolā, veicot pētījumu dažādās</a:t>
            </a:r>
          </a:p>
          <a:p>
            <a:r>
              <a:rPr lang="lv-LV" sz="1200"/>
              <a:t>• humanitāro zinātņu sekcijās:</a:t>
            </a:r>
            <a:br>
              <a:rPr lang="en-US" sz="1200">
                <a:latin typeface="+mn-ea"/>
                <a:cs typeface="+mn-ea"/>
              </a:rPr>
            </a:br>
            <a:r>
              <a:rPr lang="lv-LV" sz="1200"/>
              <a:t>latviešu valodniecība,</a:t>
            </a:r>
            <a:br>
              <a:rPr lang="en-US" sz="1200">
                <a:latin typeface="+mn-ea"/>
                <a:cs typeface="+mn-ea"/>
              </a:rPr>
            </a:br>
            <a:r>
              <a:rPr lang="lv-LV" sz="1200"/>
              <a:t>latviešu literatūras zinātne un vēsture,</a:t>
            </a:r>
            <a:br>
              <a:rPr lang="en-US" sz="1200">
                <a:latin typeface="+mn-ea"/>
                <a:cs typeface="+mn-ea"/>
              </a:rPr>
            </a:br>
            <a:r>
              <a:rPr lang="lv-LV" sz="1200"/>
              <a:t>cittautu valodniecība (angļu, krievu, vācu u.c.) un ārzemju literatūras zinātne un vēsture,</a:t>
            </a:r>
            <a:br>
              <a:rPr lang="en-US" sz="1200">
                <a:latin typeface="+mn-ea"/>
                <a:cs typeface="+mn-ea"/>
              </a:rPr>
            </a:br>
            <a:r>
              <a:rPr lang="lv-LV" sz="1200"/>
              <a:t>mākslas zinātne (glezniecība, tēlniecība, arhitektūra, dizains, etnogrāfija),</a:t>
            </a:r>
            <a:br>
              <a:rPr lang="en-US" sz="1200">
                <a:latin typeface="+mn-ea"/>
                <a:cs typeface="+mn-ea"/>
              </a:rPr>
            </a:br>
            <a:r>
              <a:rPr lang="lv-LV" sz="1200" err="1"/>
              <a:t>kulturoloģija</a:t>
            </a:r>
            <a:r>
              <a:rPr lang="lv-LV" sz="1200"/>
              <a:t>,</a:t>
            </a:r>
            <a:br>
              <a:rPr lang="en-US" sz="1200">
                <a:latin typeface="+mn-ea"/>
                <a:cs typeface="+mn-ea"/>
              </a:rPr>
            </a:br>
            <a:r>
              <a:rPr lang="lv-LV" sz="1200"/>
              <a:t>psiholoģija,</a:t>
            </a:r>
            <a:br>
              <a:rPr lang="en-US" sz="1200">
                <a:latin typeface="+mn-ea"/>
                <a:cs typeface="+mn-ea"/>
              </a:rPr>
            </a:br>
            <a:r>
              <a:rPr lang="lv-LV" sz="1200"/>
              <a:t>pedagoģija.</a:t>
            </a:r>
            <a:br>
              <a:rPr lang="en-US" sz="1200">
                <a:latin typeface="+mn-ea"/>
                <a:cs typeface="+mn-ea"/>
              </a:rPr>
            </a:br>
            <a:r>
              <a:rPr lang="lv-LV" sz="1200"/>
              <a:t>• sociālo zinātņu sekcijas:</a:t>
            </a:r>
            <a:br>
              <a:rPr lang="en-US" sz="1200">
                <a:latin typeface="+mn-ea"/>
                <a:cs typeface="+mn-ea"/>
              </a:rPr>
            </a:br>
            <a:r>
              <a:rPr lang="lv-LV" sz="1200"/>
              <a:t>socioloģija,</a:t>
            </a:r>
            <a:br>
              <a:rPr lang="en-US" sz="1200">
                <a:latin typeface="+mn-ea"/>
                <a:cs typeface="+mn-ea"/>
              </a:rPr>
            </a:br>
            <a:r>
              <a:rPr lang="lv-LV" sz="1200"/>
              <a:t>ekonomika,</a:t>
            </a:r>
            <a:br>
              <a:rPr lang="en-US" sz="1200">
                <a:latin typeface="+mn-ea"/>
                <a:cs typeface="+mn-ea"/>
              </a:rPr>
            </a:br>
            <a:r>
              <a:rPr lang="lv-LV" sz="1200"/>
              <a:t>politoloģija,</a:t>
            </a:r>
            <a:br>
              <a:rPr lang="en-US" sz="1200">
                <a:latin typeface="+mn-ea"/>
                <a:cs typeface="+mn-ea"/>
              </a:rPr>
            </a:br>
            <a:r>
              <a:rPr lang="lv-LV" sz="1200"/>
              <a:t>vēsture (arī kultūrvēsturiskais mantojums),</a:t>
            </a:r>
            <a:br>
              <a:rPr lang="en-US" sz="1200">
                <a:latin typeface="+mn-ea"/>
                <a:cs typeface="+mn-ea"/>
              </a:rPr>
            </a:br>
            <a:r>
              <a:rPr lang="lv-LV" sz="1200"/>
              <a:t>filozofija,</a:t>
            </a:r>
            <a:br>
              <a:rPr lang="en-US" sz="1200">
                <a:latin typeface="+mn-ea"/>
                <a:cs typeface="+mn-ea"/>
              </a:rPr>
            </a:br>
            <a:r>
              <a:rPr lang="lv-LV" sz="1200"/>
              <a:t>tieslietas.</a:t>
            </a:r>
            <a:br>
              <a:rPr lang="en-US" sz="1200">
                <a:latin typeface="+mn-ea"/>
                <a:cs typeface="+mn-ea"/>
              </a:rPr>
            </a:br>
            <a:r>
              <a:rPr lang="lv-LV" sz="1200"/>
              <a:t>• dabas zinātņu sekcijas:</a:t>
            </a:r>
            <a:br>
              <a:rPr lang="en-US" sz="1200">
                <a:latin typeface="+mn-ea"/>
                <a:cs typeface="+mn-ea"/>
              </a:rPr>
            </a:br>
            <a:r>
              <a:rPr lang="lv-LV" sz="1200"/>
              <a:t>matemātika,</a:t>
            </a:r>
            <a:br>
              <a:rPr lang="en-US" sz="1200">
                <a:latin typeface="+mn-ea"/>
                <a:cs typeface="+mn-ea"/>
              </a:rPr>
            </a:br>
            <a:r>
              <a:rPr lang="lv-LV" sz="1200"/>
              <a:t>fizika,</a:t>
            </a:r>
            <a:br>
              <a:rPr lang="en-US" sz="1200">
                <a:latin typeface="+mn-ea"/>
                <a:cs typeface="+mn-ea"/>
              </a:rPr>
            </a:br>
            <a:r>
              <a:rPr lang="lv-LV" sz="1200"/>
              <a:t>inženierzinātne,</a:t>
            </a:r>
            <a:br>
              <a:rPr lang="en-US" sz="1200">
                <a:latin typeface="+mn-ea"/>
                <a:cs typeface="+mn-ea"/>
              </a:rPr>
            </a:br>
            <a:r>
              <a:rPr lang="lv-LV" sz="1200"/>
              <a:t>ķīmija,</a:t>
            </a:r>
            <a:br>
              <a:rPr lang="en-US" sz="1200">
                <a:latin typeface="+mn-ea"/>
                <a:cs typeface="+mn-ea"/>
              </a:rPr>
            </a:br>
            <a:r>
              <a:rPr lang="lv-LV" sz="1200"/>
              <a:t>bioloģija,</a:t>
            </a:r>
            <a:br>
              <a:rPr lang="en-US" sz="1200">
                <a:latin typeface="+mn-ea"/>
                <a:cs typeface="+mn-ea"/>
              </a:rPr>
            </a:br>
            <a:r>
              <a:rPr lang="lv-LV" sz="1200"/>
              <a:t>vides zinātne,</a:t>
            </a:r>
            <a:br>
              <a:rPr lang="en-US" sz="1200">
                <a:latin typeface="+mn-ea"/>
                <a:cs typeface="+mn-ea"/>
              </a:rPr>
            </a:br>
            <a:r>
              <a:rPr lang="lv-LV" sz="1200"/>
              <a:t>zemes zinātnes,</a:t>
            </a:r>
            <a:br>
              <a:rPr lang="en-US" sz="1200">
                <a:latin typeface="+mn-ea"/>
                <a:cs typeface="+mn-ea"/>
              </a:rPr>
            </a:br>
            <a:r>
              <a:rPr lang="lv-LV" sz="1200"/>
              <a:t>informātika,</a:t>
            </a:r>
            <a:br>
              <a:rPr lang="en-US" sz="1200">
                <a:latin typeface="+mn-ea"/>
                <a:cs typeface="+mn-ea"/>
              </a:rPr>
            </a:br>
            <a:r>
              <a:rPr lang="lv-LV" sz="1200"/>
              <a:t>astronomija,</a:t>
            </a:r>
            <a:br>
              <a:rPr lang="en-US" sz="1200">
                <a:latin typeface="+mn-ea"/>
                <a:cs typeface="+mn-ea"/>
              </a:rPr>
            </a:br>
            <a:r>
              <a:rPr lang="lv-LV" sz="1200"/>
              <a:t>veselības zinātne.</a:t>
            </a:r>
          </a:p>
        </p:txBody>
      </p:sp>
    </p:spTree>
    <p:extLst>
      <p:ext uri="{BB962C8B-B14F-4D97-AF65-F5344CB8AC3E}">
        <p14:creationId xmlns:p14="http://schemas.microsoft.com/office/powerpoint/2010/main" val="32123546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t>Darba struktūra</a:t>
            </a:r>
          </a:p>
        </p:txBody>
      </p:sp>
      <p:sp>
        <p:nvSpPr>
          <p:cNvPr id="3" name="Content Placeholder 2"/>
          <p:cNvSpPr>
            <a:spLocks noGrp="1"/>
          </p:cNvSpPr>
          <p:nvPr>
            <p:ph idx="1"/>
          </p:nvPr>
        </p:nvSpPr>
        <p:spPr/>
        <p:txBody>
          <a:bodyPr vert="horz" lIns="91440" tIns="45720" rIns="91440" bIns="45720" rtlCol="0" anchor="t">
            <a:normAutofit/>
          </a:bodyPr>
          <a:lstStyle/>
          <a:p>
            <a:r>
              <a:rPr lang="lv-LV" sz="4000"/>
              <a:t>Raksturota darba struktūra – nodaļu, apakšnodaļu, attēlu skaits, izmantoto informācijas avotu skaits, pielikumu skaits. Paraugu skat. 4.pielikumā.</a:t>
            </a:r>
          </a:p>
        </p:txBody>
      </p:sp>
    </p:spTree>
    <p:extLst>
      <p:ext uri="{BB962C8B-B14F-4D97-AF65-F5344CB8AC3E}">
        <p14:creationId xmlns:p14="http://schemas.microsoft.com/office/powerpoint/2010/main" val="761455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lv-LV" b="1"/>
              <a:t>Literatūras apskats un analīze (teorija)</a:t>
            </a:r>
            <a:endParaRPr lang="lv-LV"/>
          </a:p>
        </p:txBody>
      </p:sp>
      <p:sp>
        <p:nvSpPr>
          <p:cNvPr id="3" name="Subtitle 2"/>
          <p:cNvSpPr>
            <a:spLocks noGrp="1"/>
          </p:cNvSpPr>
          <p:nvPr>
            <p:ph type="subTitle" idx="1"/>
          </p:nvPr>
        </p:nvSpPr>
        <p:spPr/>
        <p:txBody>
          <a:bodyPr/>
          <a:lstStyle/>
          <a:p>
            <a:endParaRPr lang="lv-LV"/>
          </a:p>
        </p:txBody>
      </p:sp>
    </p:spTree>
    <p:extLst>
      <p:ext uri="{BB962C8B-B14F-4D97-AF65-F5344CB8AC3E}">
        <p14:creationId xmlns:p14="http://schemas.microsoft.com/office/powerpoint/2010/main" val="30255503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lv-LV" b="1"/>
            </a:br>
            <a:endParaRPr lang="lv-LV"/>
          </a:p>
        </p:txBody>
      </p:sp>
      <p:sp>
        <p:nvSpPr>
          <p:cNvPr id="3" name="Content Placeholder 2"/>
          <p:cNvSpPr>
            <a:spLocks noGrp="1"/>
          </p:cNvSpPr>
          <p:nvPr>
            <p:ph idx="1"/>
          </p:nvPr>
        </p:nvSpPr>
        <p:spPr>
          <a:xfrm>
            <a:off x="457200" y="332656"/>
            <a:ext cx="8229600" cy="4525963"/>
          </a:xfrm>
        </p:spPr>
        <p:txBody>
          <a:bodyPr vert="horz" lIns="91440" tIns="45720" rIns="91440" bIns="45720" rtlCol="0" anchor="t">
            <a:noAutofit/>
          </a:bodyPr>
          <a:lstStyle/>
          <a:p>
            <a:pPr marL="0" indent="0">
              <a:buNone/>
            </a:pPr>
            <a:endParaRPr lang="lv-LV" sz="2800"/>
          </a:p>
          <a:p>
            <a:r>
              <a:rPr lang="lv-LV" sz="2800"/>
              <a:t>Tas ir iepriekš zināmā apraksts vai teorija – tiek dots problēmas stāvokļa novērtējums publicētajos materiālos, koncepciju salīdzinājums, kas jau veikts šīs problēmas risinājumā:</a:t>
            </a:r>
            <a:br>
              <a:rPr lang="en-US">
                <a:latin typeface="+mn-ea"/>
                <a:cs typeface="+mn-ea"/>
              </a:rPr>
            </a:br>
            <a:r>
              <a:rPr lang="lv-LV" sz="2800"/>
              <a:t>• ko pēta izvēlētās parādības, procesa saturā;</a:t>
            </a:r>
            <a:br>
              <a:rPr lang="en-US">
                <a:latin typeface="+mn-ea"/>
                <a:cs typeface="+mn-ea"/>
              </a:rPr>
            </a:br>
            <a:r>
              <a:rPr lang="lv-LV" sz="2800"/>
              <a:t>• kādas ir dažādu autoru pieejas problēmas risināšanā;</a:t>
            </a:r>
            <a:br>
              <a:rPr lang="en-US">
                <a:latin typeface="+mn-ea"/>
                <a:cs typeface="+mn-ea"/>
              </a:rPr>
            </a:br>
            <a:r>
              <a:rPr lang="lv-LV" sz="2800"/>
              <a:t>• kas šajos jautājumos palicis neizpētīts.</a:t>
            </a:r>
          </a:p>
          <a:p>
            <a:r>
              <a:rPr lang="lv-LV" sz="2800" b="1"/>
              <a:t>Te kritiski jāvērtē, jāizsaka savas domas, jāpamato arī sava nostāja. Izmanto 3.personas formu: autors konstatē....., tiek analizēts......... , veiktie pētījumi pierāda........ ).</a:t>
            </a:r>
          </a:p>
          <a:p>
            <a:endParaRPr lang="lv-LV" sz="2800"/>
          </a:p>
        </p:txBody>
      </p:sp>
    </p:spTree>
    <p:extLst>
      <p:ext uri="{BB962C8B-B14F-4D97-AF65-F5344CB8AC3E}">
        <p14:creationId xmlns:p14="http://schemas.microsoft.com/office/powerpoint/2010/main" val="38315081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20" y="629816"/>
            <a:ext cx="9324528" cy="1143000"/>
          </a:xfrm>
        </p:spPr>
        <p:txBody>
          <a:bodyPr>
            <a:noAutofit/>
          </a:bodyPr>
          <a:lstStyle/>
          <a:p>
            <a:r>
              <a:rPr lang="lv-LV" sz="3200"/>
              <a:t>Svarīgi iegaumēt, ka pētnieciskajā darbā, tāpat kā citos zinātniskajos darbos, jāizvairās</a:t>
            </a:r>
            <a:br>
              <a:rPr lang="lv-LV" sz="3200"/>
            </a:br>
            <a:r>
              <a:rPr lang="lv-LV" sz="3200"/>
              <a:t>no darbības vārda vienskaitļa un daudzskaitļa 1. personas formu („es" un „mēs") lietojuma!</a:t>
            </a:r>
            <a:br>
              <a:rPr lang="lv-LV" sz="3200"/>
            </a:br>
            <a:endParaRPr lang="lv-LV" sz="320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62220988"/>
              </p:ext>
            </p:extLst>
          </p:nvPr>
        </p:nvGraphicFramePr>
        <p:xfrm>
          <a:off x="323528" y="2742808"/>
          <a:ext cx="8424936" cy="4197568"/>
        </p:xfrm>
        <a:graphic>
          <a:graphicData uri="http://schemas.openxmlformats.org/drawingml/2006/table">
            <a:tbl>
              <a:tblPr/>
              <a:tblGrid>
                <a:gridCol w="4212468">
                  <a:extLst>
                    <a:ext uri="{9D8B030D-6E8A-4147-A177-3AD203B41FA5}">
                      <a16:colId xmlns:a16="http://schemas.microsoft.com/office/drawing/2014/main" val="20000"/>
                    </a:ext>
                  </a:extLst>
                </a:gridCol>
                <a:gridCol w="4212468">
                  <a:extLst>
                    <a:ext uri="{9D8B030D-6E8A-4147-A177-3AD203B41FA5}">
                      <a16:colId xmlns:a16="http://schemas.microsoft.com/office/drawing/2014/main" val="20001"/>
                    </a:ext>
                  </a:extLst>
                </a:gridCol>
              </a:tblGrid>
              <a:tr h="1592158">
                <a:tc>
                  <a:txBody>
                    <a:bodyPr/>
                    <a:lstStyle/>
                    <a:p>
                      <a:pPr algn="ctr"/>
                      <a:r>
                        <a:rPr lang="lv-LV" sz="3200">
                          <a:effectLst/>
                        </a:rPr>
                        <a:t>Nepareizi:</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r>
                        <a:rPr lang="lv-LV" sz="3200">
                          <a:effectLst/>
                        </a:rPr>
                        <a:t>Pareizi</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605410">
                <a:tc>
                  <a:txBody>
                    <a:bodyPr/>
                    <a:lstStyle/>
                    <a:p>
                      <a:pPr algn="ctr"/>
                      <a:r>
                        <a:rPr lang="lv-LV" sz="3200">
                          <a:effectLst/>
                        </a:rPr>
                        <a:t>es piekrītu</a:t>
                      </a:r>
                      <a:br>
                        <a:rPr lang="lv-LV" sz="3200">
                          <a:effectLst/>
                        </a:rPr>
                      </a:br>
                      <a:r>
                        <a:rPr lang="lv-LV" sz="3200">
                          <a:effectLst/>
                        </a:rPr>
                        <a:t>mēs izpētījām</a:t>
                      </a:r>
                      <a:br>
                        <a:rPr lang="lv-LV" sz="3200">
                          <a:effectLst/>
                        </a:rPr>
                      </a:br>
                      <a:r>
                        <a:rPr lang="lv-LV" sz="3200">
                          <a:effectLst/>
                        </a:rPr>
                        <a:t>veicot eksperimentu, konstatēju</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r>
                        <a:rPr lang="lv-LV" sz="3200">
                          <a:effectLst/>
                        </a:rPr>
                        <a:t>ir jāpiekrīt, var piekrist</a:t>
                      </a:r>
                      <a:br>
                        <a:rPr lang="lv-LV" sz="3200">
                          <a:effectLst/>
                        </a:rPr>
                      </a:br>
                      <a:r>
                        <a:rPr lang="lv-LV" sz="3200">
                          <a:effectLst/>
                        </a:rPr>
                        <a:t>tika izpētīts</a:t>
                      </a:r>
                      <a:br>
                        <a:rPr lang="lv-LV" sz="3200">
                          <a:effectLst/>
                        </a:rPr>
                      </a:br>
                      <a:r>
                        <a:rPr lang="lv-LV" sz="3200">
                          <a:effectLst/>
                        </a:rPr>
                        <a:t>veicot eksperimentu, tika konstatēts</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5" name="Rectangle 1"/>
          <p:cNvSpPr>
            <a:spLocks noChangeArrowheads="1"/>
          </p:cNvSpPr>
          <p:nvPr/>
        </p:nvSpPr>
        <p:spPr bwMode="auto">
          <a:xfrm>
            <a:off x="107504" y="2060848"/>
            <a:ext cx="14312750" cy="132343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lv-LV" altLang="lv-LV" sz="2800" b="0" i="0" u="none" strike="noStrike" cap="none" normalizeH="0" baseline="0">
                <a:ln>
                  <a:noFill/>
                </a:ln>
                <a:solidFill>
                  <a:srgbClr val="4E4E3F"/>
                </a:solidFill>
                <a:effectLst/>
                <a:latin typeface="Open Sans"/>
                <a:cs typeface="Arial" pitchFamily="34" charset="0"/>
              </a:rPr>
              <a:t>Ieteicams lietot darbības vārdus darāmās un ciešamās </a:t>
            </a:r>
          </a:p>
          <a:p>
            <a:pPr marL="0" marR="0" lvl="0" indent="0" algn="l" defTabSz="914400" rtl="0" eaLnBrk="1" fontAlgn="base" latinLnBrk="0" hangingPunct="1">
              <a:lnSpc>
                <a:spcPct val="100000"/>
              </a:lnSpc>
              <a:spcBef>
                <a:spcPct val="0"/>
              </a:spcBef>
              <a:spcAft>
                <a:spcPct val="0"/>
              </a:spcAft>
              <a:buClrTx/>
              <a:buSzTx/>
              <a:buFontTx/>
              <a:buNone/>
              <a:tabLst/>
            </a:pPr>
            <a:r>
              <a:rPr kumimoji="0" lang="lv-LV" altLang="lv-LV" sz="2800" b="0" i="0" u="none" strike="noStrike" cap="none" normalizeH="0" baseline="0">
                <a:ln>
                  <a:noFill/>
                </a:ln>
                <a:solidFill>
                  <a:srgbClr val="4E4E3F"/>
                </a:solidFill>
                <a:effectLst/>
                <a:latin typeface="Open Sans"/>
                <a:cs typeface="Arial" pitchFamily="34" charset="0"/>
              </a:rPr>
              <a:t>kārtas 3. personas formā</a:t>
            </a:r>
            <a:r>
              <a:rPr kumimoji="0" lang="lv-LV" altLang="lv-LV" sz="1200" b="0" i="0" u="none" strike="noStrike" cap="none" normalizeH="0" baseline="0">
                <a:ln>
                  <a:noFill/>
                </a:ln>
                <a:solidFill>
                  <a:srgbClr val="4E4E3F"/>
                </a:solidFill>
                <a:effectLst/>
                <a:latin typeface="Open Sans"/>
                <a:cs typeface="Arial" pitchFamily="34" charset="0"/>
              </a:rPr>
              <a:t>.</a:t>
            </a:r>
            <a:endParaRPr kumimoji="0" lang="lv-LV" altLang="lv-LV" sz="8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lv-LV" sz="1200" b="0" i="0" u="none" strike="noStrike" cap="none" normalizeH="0" baseline="0">
                <a:ln>
                  <a:noFill/>
                </a:ln>
                <a:solidFill>
                  <a:srgbClr val="4E4E3F"/>
                </a:solidFill>
                <a:effectLst/>
                <a:latin typeface="Open Sans"/>
                <a:cs typeface="Arial" pitchFamily="34" charset="0"/>
              </a:rPr>
              <a:t> </a:t>
            </a:r>
            <a:endParaRPr kumimoji="0" lang="lv-LV" altLang="lv-LV" sz="8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lv-LV" sz="1200" b="0" i="0" u="none" strike="noStrike" cap="none" normalizeH="0" baseline="0">
                <a:ln>
                  <a:noFill/>
                </a:ln>
                <a:solidFill>
                  <a:srgbClr val="4E4E3F"/>
                </a:solidFill>
                <a:effectLst/>
                <a:latin typeface="Open Sans"/>
                <a:cs typeface="Arial" pitchFamily="34" charset="0"/>
              </a:rPr>
              <a:t> </a:t>
            </a:r>
            <a:endParaRPr kumimoji="0" lang="lv-LV" altLang="lv-LV"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5941320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lv-LV" b="1"/>
              <a:t>Praktiski eksperimentālā daļa</a:t>
            </a:r>
            <a:endParaRPr lang="lv-LV"/>
          </a:p>
        </p:txBody>
      </p:sp>
      <p:sp>
        <p:nvSpPr>
          <p:cNvPr id="3" name="Subtitle 2"/>
          <p:cNvSpPr>
            <a:spLocks noGrp="1"/>
          </p:cNvSpPr>
          <p:nvPr>
            <p:ph type="subTitle" idx="1"/>
          </p:nvPr>
        </p:nvSpPr>
        <p:spPr/>
        <p:txBody>
          <a:bodyPr/>
          <a:lstStyle/>
          <a:p>
            <a:endParaRPr lang="lv-LV"/>
          </a:p>
        </p:txBody>
      </p:sp>
    </p:spTree>
    <p:extLst>
      <p:ext uri="{BB962C8B-B14F-4D97-AF65-F5344CB8AC3E}">
        <p14:creationId xmlns:p14="http://schemas.microsoft.com/office/powerpoint/2010/main" val="16436921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a:t>Praktiski eksperimentālā daļa ir ZPD centrālā daļa.</a:t>
            </a:r>
          </a:p>
        </p:txBody>
      </p:sp>
      <p:sp>
        <p:nvSpPr>
          <p:cNvPr id="3" name="Content Placeholder 2"/>
          <p:cNvSpPr>
            <a:spLocks noGrp="1"/>
          </p:cNvSpPr>
          <p:nvPr>
            <p:ph idx="1"/>
          </p:nvPr>
        </p:nvSpPr>
        <p:spPr/>
        <p:txBody>
          <a:bodyPr/>
          <a:lstStyle/>
          <a:p>
            <a:r>
              <a:rPr lang="lv-LV"/>
              <a:t>Veic pētījumu (</a:t>
            </a:r>
            <a:r>
              <a:rPr lang="lv-LV" err="1"/>
              <a:t>soc.zin</a:t>
            </a:r>
            <a:r>
              <a:rPr lang="lv-LV"/>
              <a:t>. – aptauja, intervija). Apraksta pētījuma metodiku un pētnieciskās metodes. Ievāc datus, apstrādā – ar matemātiskām un datu apstrādes statistiskām  metodēm. Analizē iegūtos rezultātus, interpretē rezultātus, izmantojot teorētiskās pieejas. Apkopo tabulās, diagrammās, attēlos. Dod priekšlikumus.</a:t>
            </a:r>
          </a:p>
        </p:txBody>
      </p:sp>
    </p:spTree>
    <p:extLst>
      <p:ext uri="{BB962C8B-B14F-4D97-AF65-F5344CB8AC3E}">
        <p14:creationId xmlns:p14="http://schemas.microsoft.com/office/powerpoint/2010/main" val="35424537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en-US" err="1"/>
              <a:t>Atsauces</a:t>
            </a:r>
            <a:endParaRPr lang="lv-LV" err="1"/>
          </a:p>
        </p:txBody>
      </p:sp>
      <p:sp>
        <p:nvSpPr>
          <p:cNvPr id="3" name="Satura vietturis 2"/>
          <p:cNvSpPr>
            <a:spLocks noGrp="1"/>
          </p:cNvSpPr>
          <p:nvPr>
            <p:ph idx="1"/>
          </p:nvPr>
        </p:nvSpPr>
        <p:spPr>
          <a:xfrm>
            <a:off x="457200" y="1600200"/>
            <a:ext cx="8387750" cy="4525963"/>
          </a:xfrm>
        </p:spPr>
        <p:txBody>
          <a:bodyPr vert="horz" lIns="91440" tIns="45720" rIns="91440" bIns="45720" rtlCol="0" anchor="t">
            <a:normAutofit fontScale="70000" lnSpcReduction="20000"/>
          </a:bodyPr>
          <a:lstStyle/>
          <a:p>
            <a:pPr marL="0" indent="0">
              <a:buNone/>
            </a:pPr>
            <a:r>
              <a:rPr lang="en-US" err="1"/>
              <a:t>Tekstā</a:t>
            </a:r>
            <a:r>
              <a:rPr lang="en-US"/>
              <a:t> </a:t>
            </a:r>
            <a:r>
              <a:rPr lang="en-US" err="1"/>
              <a:t>jāveic</a:t>
            </a:r>
            <a:r>
              <a:rPr lang="en-US"/>
              <a:t> </a:t>
            </a:r>
            <a:r>
              <a:rPr lang="en-US" err="1"/>
              <a:t>atsauces</a:t>
            </a:r>
            <a:r>
              <a:rPr lang="en-US"/>
              <a:t>, ja:</a:t>
            </a:r>
            <a:endParaRPr lang="lv-LV"/>
          </a:p>
          <a:p>
            <a:pPr marL="0" indent="0">
              <a:buNone/>
            </a:pPr>
            <a:endParaRPr lang="en-US"/>
          </a:p>
          <a:p>
            <a:pPr marL="0" indent="0">
              <a:buNone/>
            </a:pPr>
            <a:r>
              <a:rPr lang="en-US"/>
              <a:t>•</a:t>
            </a:r>
            <a:r>
              <a:rPr lang="en-US" err="1"/>
              <a:t>tekstā</a:t>
            </a:r>
            <a:r>
              <a:rPr lang="en-US"/>
              <a:t> </a:t>
            </a:r>
            <a:r>
              <a:rPr lang="en-US" err="1"/>
              <a:t>minēts</a:t>
            </a:r>
            <a:r>
              <a:rPr lang="en-US"/>
              <a:t> </a:t>
            </a:r>
            <a:r>
              <a:rPr lang="en-US" err="1"/>
              <a:t>citāts</a:t>
            </a:r>
            <a:r>
              <a:rPr lang="en-US"/>
              <a:t> (</a:t>
            </a:r>
            <a:r>
              <a:rPr lang="en-US" err="1"/>
              <a:t>izdalīts</a:t>
            </a:r>
            <a:r>
              <a:rPr lang="en-US"/>
              <a:t> no </a:t>
            </a:r>
            <a:r>
              <a:rPr lang="en-US" err="1"/>
              <a:t>konteksta</a:t>
            </a:r>
            <a:r>
              <a:rPr lang="en-US"/>
              <a:t> </a:t>
            </a:r>
            <a:r>
              <a:rPr lang="en-US" err="1"/>
              <a:t>kāda</a:t>
            </a:r>
            <a:r>
              <a:rPr lang="en-US"/>
              <a:t> </a:t>
            </a:r>
            <a:r>
              <a:rPr lang="en-US" err="1"/>
              <a:t>frāze</a:t>
            </a:r>
            <a:r>
              <a:rPr lang="en-US"/>
              <a:t> </a:t>
            </a:r>
            <a:r>
              <a:rPr lang="en-US" err="1"/>
              <a:t>vai</a:t>
            </a:r>
            <a:r>
              <a:rPr lang="en-US"/>
              <a:t> </a:t>
            </a:r>
            <a:r>
              <a:rPr lang="en-US" err="1"/>
              <a:t>tās</a:t>
            </a:r>
            <a:r>
              <a:rPr lang="en-US"/>
              <a:t> </a:t>
            </a:r>
            <a:r>
              <a:rPr lang="en-US" err="1"/>
              <a:t>daļa</a:t>
            </a:r>
            <a:r>
              <a:rPr lang="en-US"/>
              <a:t> un </a:t>
            </a:r>
            <a:r>
              <a:rPr lang="en-US" err="1"/>
              <a:t>uz</a:t>
            </a:r>
            <a:r>
              <a:rPr lang="en-US"/>
              <a:t> </a:t>
            </a:r>
            <a:r>
              <a:rPr lang="en-US" err="1"/>
              <a:t>tās</a:t>
            </a:r>
            <a:r>
              <a:rPr lang="en-US"/>
              <a:t> </a:t>
            </a:r>
            <a:r>
              <a:rPr lang="en-US" err="1"/>
              <a:t>pa</a:t>
            </a:r>
            <a:r>
              <a:rPr lang="en-US"/>
              <a:t>-</a:t>
            </a:r>
            <a:r>
              <a:rPr lang="en-US" err="1"/>
              <a:t>mata</a:t>
            </a:r>
            <a:r>
              <a:rPr lang="en-US"/>
              <a:t> </a:t>
            </a:r>
            <a:r>
              <a:rPr lang="en-US" err="1"/>
              <a:t>izdarīti</a:t>
            </a:r>
            <a:r>
              <a:rPr lang="en-US"/>
              <a:t> </a:t>
            </a:r>
            <a:r>
              <a:rPr lang="en-US" err="1"/>
              <a:t>kādi</a:t>
            </a:r>
            <a:r>
              <a:rPr lang="en-US"/>
              <a:t> </a:t>
            </a:r>
            <a:r>
              <a:rPr lang="en-US" err="1"/>
              <a:t>secinājumi</a:t>
            </a:r>
            <a:r>
              <a:rPr lang="en-US"/>
              <a:t>, ja </a:t>
            </a:r>
            <a:r>
              <a:rPr lang="en-US" err="1"/>
              <a:t>garākā</a:t>
            </a:r>
            <a:r>
              <a:rPr lang="en-US"/>
              <a:t> </a:t>
            </a:r>
            <a:r>
              <a:rPr lang="en-US" err="1"/>
              <a:t>citātā</a:t>
            </a:r>
            <a:r>
              <a:rPr lang="en-US"/>
              <a:t> </a:t>
            </a:r>
            <a:r>
              <a:rPr lang="en-US" err="1"/>
              <a:t>kāda</a:t>
            </a:r>
            <a:r>
              <a:rPr lang="en-US"/>
              <a:t> </a:t>
            </a:r>
            <a:r>
              <a:rPr lang="en-US" err="1"/>
              <a:t>daļa</a:t>
            </a:r>
            <a:r>
              <a:rPr lang="en-US"/>
              <a:t> </a:t>
            </a:r>
            <a:r>
              <a:rPr lang="en-US" err="1"/>
              <a:t>izlaista</a:t>
            </a:r>
            <a:r>
              <a:rPr lang="en-US"/>
              <a:t>, to </a:t>
            </a:r>
            <a:r>
              <a:rPr lang="en-US" err="1"/>
              <a:t>aizstāj</a:t>
            </a:r>
            <a:r>
              <a:rPr lang="en-US"/>
              <a:t> </a:t>
            </a:r>
            <a:r>
              <a:rPr lang="en-US" err="1"/>
              <a:t>ar</a:t>
            </a:r>
            <a:r>
              <a:rPr lang="en-US"/>
              <a:t> </a:t>
            </a:r>
            <a:r>
              <a:rPr lang="en-US" err="1"/>
              <a:t>divpunkti</a:t>
            </a:r>
            <a:r>
              <a:rPr lang="en-US"/>
              <a:t> .. );</a:t>
            </a:r>
          </a:p>
          <a:p>
            <a:pPr marL="0" indent="0">
              <a:buNone/>
            </a:pPr>
            <a:r>
              <a:rPr lang="en-US"/>
              <a:t>•</a:t>
            </a:r>
            <a:r>
              <a:rPr lang="en-US" err="1"/>
              <a:t>tekstā</a:t>
            </a:r>
            <a:r>
              <a:rPr lang="en-US"/>
              <a:t> dots </a:t>
            </a:r>
            <a:r>
              <a:rPr lang="en-US" err="1"/>
              <a:t>citu</a:t>
            </a:r>
            <a:r>
              <a:rPr lang="en-US"/>
              <a:t> </a:t>
            </a:r>
            <a:r>
              <a:rPr lang="en-US" err="1"/>
              <a:t>autoru</a:t>
            </a:r>
            <a:r>
              <a:rPr lang="en-US"/>
              <a:t> </a:t>
            </a:r>
            <a:r>
              <a:rPr lang="en-US" err="1"/>
              <a:t>skaitliskais</a:t>
            </a:r>
            <a:r>
              <a:rPr lang="en-US"/>
              <a:t> </a:t>
            </a:r>
            <a:r>
              <a:rPr lang="en-US" err="1"/>
              <a:t>materiāls</a:t>
            </a:r>
            <a:r>
              <a:rPr lang="en-US"/>
              <a:t>, </a:t>
            </a:r>
            <a:r>
              <a:rPr lang="en-US" err="1"/>
              <a:t>tabulas</a:t>
            </a:r>
            <a:r>
              <a:rPr lang="en-US"/>
              <a:t>, </a:t>
            </a:r>
            <a:r>
              <a:rPr lang="en-US" err="1"/>
              <a:t>attēli</a:t>
            </a:r>
            <a:r>
              <a:rPr lang="en-US"/>
              <a:t>, formulas;</a:t>
            </a:r>
          </a:p>
          <a:p>
            <a:pPr marL="0" indent="0">
              <a:buNone/>
            </a:pPr>
            <a:r>
              <a:rPr lang="en-US"/>
              <a:t>•</a:t>
            </a:r>
            <a:r>
              <a:rPr lang="en-US" err="1"/>
              <a:t>izklāstīti</a:t>
            </a:r>
            <a:r>
              <a:rPr lang="en-US"/>
              <a:t> </a:t>
            </a:r>
            <a:r>
              <a:rPr lang="en-US" err="1"/>
              <a:t>kādas</a:t>
            </a:r>
            <a:r>
              <a:rPr lang="en-US"/>
              <a:t> personas </a:t>
            </a:r>
            <a:r>
              <a:rPr lang="en-US" err="1"/>
              <a:t>uzskati</a:t>
            </a:r>
            <a:r>
              <a:rPr lang="en-US"/>
              <a:t> </a:t>
            </a:r>
            <a:r>
              <a:rPr lang="en-US" err="1"/>
              <a:t>vai</a:t>
            </a:r>
            <a:r>
              <a:rPr lang="en-US"/>
              <a:t> </a:t>
            </a:r>
            <a:r>
              <a:rPr lang="en-US" err="1"/>
              <a:t>viņa</a:t>
            </a:r>
            <a:r>
              <a:rPr lang="en-US"/>
              <a:t> </a:t>
            </a:r>
            <a:r>
              <a:rPr lang="en-US" err="1"/>
              <a:t>teiktais</a:t>
            </a:r>
            <a:r>
              <a:rPr lang="en-US"/>
              <a:t>;</a:t>
            </a:r>
          </a:p>
          <a:p>
            <a:pPr marL="0" indent="0">
              <a:buNone/>
            </a:pPr>
            <a:r>
              <a:rPr lang="en-US"/>
              <a:t>•</a:t>
            </a:r>
            <a:r>
              <a:rPr lang="en-US" err="1"/>
              <a:t>pieminēts</a:t>
            </a:r>
            <a:r>
              <a:rPr lang="en-US"/>
              <a:t> </a:t>
            </a:r>
            <a:r>
              <a:rPr lang="en-US" err="1"/>
              <a:t>kāds</a:t>
            </a:r>
            <a:r>
              <a:rPr lang="en-US"/>
              <a:t> </a:t>
            </a:r>
            <a:r>
              <a:rPr lang="en-US" err="1"/>
              <a:t>zinātnieku</a:t>
            </a:r>
            <a:r>
              <a:rPr lang="en-US"/>
              <a:t> </a:t>
            </a:r>
            <a:r>
              <a:rPr lang="en-US" err="1"/>
              <a:t>pētījums</a:t>
            </a:r>
            <a:r>
              <a:rPr lang="en-US"/>
              <a:t>, </a:t>
            </a:r>
            <a:r>
              <a:rPr lang="en-US" err="1"/>
              <a:t>raksts</a:t>
            </a:r>
            <a:r>
              <a:rPr lang="en-US"/>
              <a:t>.</a:t>
            </a:r>
          </a:p>
          <a:p>
            <a:pPr marL="0" indent="0">
              <a:buNone/>
            </a:pPr>
            <a:endParaRPr lang="en-US"/>
          </a:p>
          <a:p>
            <a:pPr marL="0" indent="0">
              <a:buNone/>
            </a:pPr>
            <a:r>
              <a:rPr lang="en-US"/>
              <a:t>Ja </a:t>
            </a:r>
            <a:r>
              <a:rPr lang="en-US" err="1"/>
              <a:t>citēts</a:t>
            </a:r>
            <a:r>
              <a:rPr lang="en-US"/>
              <a:t> </a:t>
            </a:r>
            <a:r>
              <a:rPr lang="en-US" err="1"/>
              <a:t>pētījums</a:t>
            </a:r>
            <a:r>
              <a:rPr lang="en-US"/>
              <a:t> </a:t>
            </a:r>
            <a:r>
              <a:rPr lang="en-US" err="1"/>
              <a:t>svešvalodā,tad</a:t>
            </a:r>
            <a:r>
              <a:rPr lang="en-US"/>
              <a:t> </a:t>
            </a:r>
            <a:r>
              <a:rPr lang="en-US" err="1"/>
              <a:t>citāts</a:t>
            </a:r>
            <a:r>
              <a:rPr lang="en-US"/>
              <a:t> </a:t>
            </a:r>
            <a:r>
              <a:rPr lang="en-US" err="1"/>
              <a:t>jātulko</a:t>
            </a:r>
            <a:r>
              <a:rPr lang="en-US"/>
              <a:t> un </a:t>
            </a:r>
            <a:r>
              <a:rPr lang="en-US" err="1"/>
              <a:t>jāmin</a:t>
            </a:r>
            <a:r>
              <a:rPr lang="en-US"/>
              <a:t> </a:t>
            </a:r>
            <a:r>
              <a:rPr lang="en-US" err="1"/>
              <a:t>citāta</a:t>
            </a:r>
            <a:r>
              <a:rPr lang="en-US"/>
              <a:t> </a:t>
            </a:r>
            <a:r>
              <a:rPr lang="en-US" err="1"/>
              <a:t>tulko-juma</a:t>
            </a:r>
            <a:r>
              <a:rPr lang="en-US"/>
              <a:t> </a:t>
            </a:r>
            <a:r>
              <a:rPr lang="en-US" err="1"/>
              <a:t>autors</a:t>
            </a:r>
            <a:r>
              <a:rPr lang="en-US"/>
              <a:t> (ja pats </a:t>
            </a:r>
            <a:r>
              <a:rPr lang="en-US" err="1"/>
              <a:t>tulko</a:t>
            </a:r>
            <a:r>
              <a:rPr lang="en-US"/>
              <a:t> –“</a:t>
            </a:r>
            <a:r>
              <a:rPr lang="en-US" err="1"/>
              <a:t>autora</a:t>
            </a:r>
            <a:r>
              <a:rPr lang="en-US"/>
              <a:t> </a:t>
            </a:r>
            <a:r>
              <a:rPr lang="en-US" err="1"/>
              <a:t>tulkojums</a:t>
            </a:r>
            <a:r>
              <a:rPr lang="en-US"/>
              <a:t>” un </a:t>
            </a:r>
            <a:r>
              <a:rPr lang="en-US" err="1"/>
              <a:t>autora</a:t>
            </a:r>
            <a:r>
              <a:rPr lang="en-US"/>
              <a:t> </a:t>
            </a:r>
            <a:r>
              <a:rPr lang="en-US" err="1"/>
              <a:t>iniciāļi</a:t>
            </a:r>
            <a:r>
              <a:rPr lang="en-US"/>
              <a:t>).</a:t>
            </a:r>
          </a:p>
          <a:p>
            <a:pPr marL="0" indent="0">
              <a:buNone/>
            </a:pPr>
            <a:r>
              <a:rPr lang="en-US"/>
              <a:t>Ja </a:t>
            </a:r>
            <a:r>
              <a:rPr lang="en-US" err="1"/>
              <a:t>pārstāsta</a:t>
            </a:r>
            <a:r>
              <a:rPr lang="en-US"/>
              <a:t> </a:t>
            </a:r>
            <a:r>
              <a:rPr lang="en-US" err="1"/>
              <a:t>kādu</a:t>
            </a:r>
            <a:r>
              <a:rPr lang="en-US"/>
              <a:t> </a:t>
            </a:r>
            <a:r>
              <a:rPr lang="en-US" err="1"/>
              <a:t>atzinumu</a:t>
            </a:r>
            <a:r>
              <a:rPr lang="en-US"/>
              <a:t> </a:t>
            </a:r>
            <a:r>
              <a:rPr lang="en-US" err="1"/>
              <a:t>vai</a:t>
            </a:r>
            <a:r>
              <a:rPr lang="en-US"/>
              <a:t> </a:t>
            </a:r>
            <a:r>
              <a:rPr lang="en-US" err="1"/>
              <a:t>viedokli</a:t>
            </a:r>
            <a:r>
              <a:rPr lang="en-US"/>
              <a:t>, tad </a:t>
            </a:r>
            <a:r>
              <a:rPr lang="en-US" err="1"/>
              <a:t>lieto</a:t>
            </a:r>
            <a:r>
              <a:rPr lang="en-US"/>
              <a:t> </a:t>
            </a:r>
            <a:r>
              <a:rPr lang="en-US" err="1"/>
              <a:t>dažādas</a:t>
            </a:r>
            <a:r>
              <a:rPr lang="en-US"/>
              <a:t> </a:t>
            </a:r>
            <a:r>
              <a:rPr lang="en-US" err="1"/>
              <a:t>ievadfrāzes</a:t>
            </a:r>
            <a:r>
              <a:rPr lang="en-US"/>
              <a:t>, </a:t>
            </a:r>
            <a:r>
              <a:rPr lang="en-US" err="1"/>
              <a:t>piemēram</a:t>
            </a:r>
            <a:r>
              <a:rPr lang="en-US"/>
              <a:t>, </a:t>
            </a:r>
            <a:r>
              <a:rPr lang="en-US" err="1"/>
              <a:t>pēc</a:t>
            </a:r>
            <a:r>
              <a:rPr lang="en-US"/>
              <a:t> A </a:t>
            </a:r>
            <a:r>
              <a:rPr lang="en-US" err="1"/>
              <a:t>uzskatiem</a:t>
            </a:r>
            <a:r>
              <a:rPr lang="en-US"/>
              <a:t>...., A </a:t>
            </a:r>
            <a:r>
              <a:rPr lang="en-US" err="1"/>
              <a:t>atzīst</a:t>
            </a:r>
            <a:r>
              <a:rPr lang="en-US"/>
              <a:t>, ka ....; no A </a:t>
            </a:r>
            <a:r>
              <a:rPr lang="en-US" err="1"/>
              <a:t>pētījuma</a:t>
            </a:r>
            <a:r>
              <a:rPr lang="en-US"/>
              <a:t> </a:t>
            </a:r>
            <a:r>
              <a:rPr lang="en-US" err="1"/>
              <a:t>izriet</a:t>
            </a:r>
            <a:r>
              <a:rPr lang="en-US"/>
              <a:t>….</a:t>
            </a:r>
          </a:p>
          <a:p>
            <a:endParaRPr lang="lv-LV"/>
          </a:p>
        </p:txBody>
      </p:sp>
    </p:spTree>
    <p:extLst>
      <p:ext uri="{BB962C8B-B14F-4D97-AF65-F5344CB8AC3E}">
        <p14:creationId xmlns:p14="http://schemas.microsoft.com/office/powerpoint/2010/main" val="4050894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a:t>Bibliogrāfiskās atsauces tekstā</a:t>
            </a:r>
          </a:p>
        </p:txBody>
      </p:sp>
      <p:sp>
        <p:nvSpPr>
          <p:cNvPr id="3" name="Satura vietturis 2"/>
          <p:cNvSpPr>
            <a:spLocks noGrp="1"/>
          </p:cNvSpPr>
          <p:nvPr>
            <p:ph idx="1"/>
          </p:nvPr>
        </p:nvSpPr>
        <p:spPr/>
        <p:txBody>
          <a:bodyPr vert="horz" lIns="91440" tIns="45720" rIns="91440" bIns="45720" rtlCol="0" anchor="t">
            <a:normAutofit fontScale="62500" lnSpcReduction="20000"/>
          </a:bodyPr>
          <a:lstStyle/>
          <a:p>
            <a:pPr marL="0" indent="0">
              <a:buNone/>
            </a:pPr>
            <a:r>
              <a:rPr lang="en-US" err="1"/>
              <a:t>Numeratīvā</a:t>
            </a:r>
            <a:r>
              <a:rPr lang="en-US"/>
              <a:t> </a:t>
            </a:r>
            <a:r>
              <a:rPr lang="en-US" err="1"/>
              <a:t>norāžu</a:t>
            </a:r>
            <a:r>
              <a:rPr lang="en-US"/>
              <a:t> </a:t>
            </a:r>
            <a:r>
              <a:rPr lang="en-US" err="1"/>
              <a:t>metode</a:t>
            </a:r>
            <a:endParaRPr lang="lv-LV"/>
          </a:p>
          <a:p>
            <a:pPr marL="0" indent="0">
              <a:buNone/>
            </a:pPr>
            <a:r>
              <a:rPr lang="en-US" err="1"/>
              <a:t>Piemēram</a:t>
            </a:r>
            <a:r>
              <a:rPr lang="en-US"/>
              <a:t>, „..</a:t>
            </a:r>
            <a:r>
              <a:rPr lang="en-US" err="1"/>
              <a:t>ir</a:t>
            </a:r>
            <a:r>
              <a:rPr lang="en-US"/>
              <a:t> </a:t>
            </a:r>
            <a:r>
              <a:rPr lang="en-US" err="1"/>
              <a:t>ziņas</a:t>
            </a:r>
            <a:r>
              <a:rPr lang="en-US"/>
              <a:t>, ka </a:t>
            </a:r>
            <a:r>
              <a:rPr lang="en-US" err="1"/>
              <a:t>vispirms</a:t>
            </a:r>
            <a:r>
              <a:rPr lang="en-US"/>
              <a:t> </a:t>
            </a:r>
            <a:r>
              <a:rPr lang="en-US" err="1"/>
              <a:t>Latvijā</a:t>
            </a:r>
            <a:r>
              <a:rPr lang="en-US"/>
              <a:t> </a:t>
            </a:r>
            <a:r>
              <a:rPr lang="en-US" err="1"/>
              <a:t>latvānis</a:t>
            </a:r>
            <a:r>
              <a:rPr lang="en-US"/>
              <a:t> </a:t>
            </a:r>
            <a:r>
              <a:rPr lang="en-US" err="1"/>
              <a:t>parādījās</a:t>
            </a:r>
            <a:r>
              <a:rPr lang="en-US"/>
              <a:t> </a:t>
            </a:r>
            <a:r>
              <a:rPr lang="en-US" err="1"/>
              <a:t>Madonas</a:t>
            </a:r>
            <a:r>
              <a:rPr lang="en-US"/>
              <a:t> </a:t>
            </a:r>
            <a:r>
              <a:rPr lang="en-US" err="1"/>
              <a:t>rajonā</a:t>
            </a:r>
            <a:r>
              <a:rPr lang="en-US"/>
              <a:t>, </a:t>
            </a:r>
            <a:r>
              <a:rPr lang="en-US" err="1"/>
              <a:t>kur</a:t>
            </a:r>
            <a:r>
              <a:rPr lang="en-US"/>
              <a:t> to </a:t>
            </a:r>
            <a:r>
              <a:rPr lang="en-US" err="1"/>
              <a:t>ieveda</a:t>
            </a:r>
            <a:r>
              <a:rPr lang="en-US"/>
              <a:t> </a:t>
            </a:r>
            <a:r>
              <a:rPr lang="en-US" err="1"/>
              <a:t>kā</a:t>
            </a:r>
            <a:r>
              <a:rPr lang="en-US"/>
              <a:t> </a:t>
            </a:r>
            <a:r>
              <a:rPr lang="en-US" err="1"/>
              <a:t>lopbarības</a:t>
            </a:r>
            <a:r>
              <a:rPr lang="en-US"/>
              <a:t> </a:t>
            </a:r>
            <a:r>
              <a:rPr lang="en-US" err="1"/>
              <a:t>augu</a:t>
            </a:r>
            <a:r>
              <a:rPr lang="en-US"/>
              <a:t>” (2, 27. </a:t>
            </a:r>
            <a:r>
              <a:rPr lang="en-US" err="1"/>
              <a:t>lpp</a:t>
            </a:r>
            <a:r>
              <a:rPr lang="en-US"/>
              <a:t>.). </a:t>
            </a:r>
            <a:r>
              <a:rPr lang="en-US" err="1"/>
              <a:t>Konkrēta</a:t>
            </a:r>
            <a:r>
              <a:rPr lang="en-US"/>
              <a:t> </a:t>
            </a:r>
            <a:r>
              <a:rPr lang="en-US" err="1"/>
              <a:t>lappuse</a:t>
            </a:r>
            <a:r>
              <a:rPr lang="en-US"/>
              <a:t> </a:t>
            </a:r>
            <a:r>
              <a:rPr lang="en-US" err="1"/>
              <a:t>jānorāda</a:t>
            </a:r>
            <a:r>
              <a:rPr lang="en-US"/>
              <a:t>, ja </a:t>
            </a:r>
            <a:r>
              <a:rPr lang="en-US" err="1"/>
              <a:t>tekstā</a:t>
            </a:r>
            <a:r>
              <a:rPr lang="en-US"/>
              <a:t> </a:t>
            </a:r>
            <a:r>
              <a:rPr lang="en-US" err="1"/>
              <a:t>izmantots</a:t>
            </a:r>
            <a:r>
              <a:rPr lang="en-US"/>
              <a:t> </a:t>
            </a:r>
            <a:r>
              <a:rPr lang="en-US" err="1"/>
              <a:t>tiešs</a:t>
            </a:r>
            <a:r>
              <a:rPr lang="en-US"/>
              <a:t> </a:t>
            </a:r>
            <a:r>
              <a:rPr lang="en-US" err="1"/>
              <a:t>citējums</a:t>
            </a:r>
            <a:r>
              <a:rPr lang="en-US"/>
              <a:t>.</a:t>
            </a:r>
          </a:p>
          <a:p>
            <a:pPr marL="0" indent="0">
              <a:buNone/>
            </a:pPr>
            <a:r>
              <a:rPr lang="en-US"/>
              <a:t>Ja </a:t>
            </a:r>
            <a:r>
              <a:rPr lang="en-US" err="1"/>
              <a:t>darbā</a:t>
            </a:r>
            <a:r>
              <a:rPr lang="en-US"/>
              <a:t> </a:t>
            </a:r>
            <a:r>
              <a:rPr lang="en-US" err="1"/>
              <a:t>tiek</a:t>
            </a:r>
            <a:r>
              <a:rPr lang="en-US"/>
              <a:t> </a:t>
            </a:r>
            <a:r>
              <a:rPr lang="en-US" err="1"/>
              <a:t>izmantoti</a:t>
            </a:r>
            <a:r>
              <a:rPr lang="en-US"/>
              <a:t> 2 un </a:t>
            </a:r>
            <a:r>
              <a:rPr lang="en-US" err="1"/>
              <a:t>vairāki</a:t>
            </a:r>
            <a:r>
              <a:rPr lang="en-US"/>
              <a:t> </a:t>
            </a:r>
            <a:r>
              <a:rPr lang="en-US" err="1"/>
              <a:t>citu</a:t>
            </a:r>
            <a:r>
              <a:rPr lang="en-US"/>
              <a:t> </a:t>
            </a:r>
            <a:r>
              <a:rPr lang="en-US" err="1"/>
              <a:t>autoru</a:t>
            </a:r>
            <a:r>
              <a:rPr lang="en-US"/>
              <a:t> </a:t>
            </a:r>
            <a:r>
              <a:rPr lang="en-US" err="1"/>
              <a:t>darbi</a:t>
            </a:r>
            <a:r>
              <a:rPr lang="en-US"/>
              <a:t>, tad to </a:t>
            </a:r>
            <a:r>
              <a:rPr lang="en-US" err="1"/>
              <a:t>norāda</a:t>
            </a:r>
            <a:r>
              <a:rPr lang="en-US"/>
              <a:t> </a:t>
            </a:r>
            <a:r>
              <a:rPr lang="en-US" err="1"/>
              <a:t>atsaucē</a:t>
            </a:r>
            <a:r>
              <a:rPr lang="en-US"/>
              <a:t>.</a:t>
            </a:r>
          </a:p>
          <a:p>
            <a:pPr marL="0" indent="0">
              <a:buNone/>
            </a:pPr>
            <a:r>
              <a:rPr lang="en-US" err="1"/>
              <a:t>Piemēram</a:t>
            </a:r>
            <a:r>
              <a:rPr lang="en-US"/>
              <a:t>, </a:t>
            </a:r>
            <a:r>
              <a:rPr lang="en-US" err="1"/>
              <a:t>Sosnovska</a:t>
            </a:r>
            <a:r>
              <a:rPr lang="en-US"/>
              <a:t> </a:t>
            </a:r>
            <a:r>
              <a:rPr lang="en-US" err="1"/>
              <a:t>latvānis</a:t>
            </a:r>
            <a:r>
              <a:rPr lang="en-US"/>
              <a:t> </a:t>
            </a:r>
            <a:r>
              <a:rPr lang="en-US" err="1"/>
              <a:t>blīvā</a:t>
            </a:r>
            <a:r>
              <a:rPr lang="en-US"/>
              <a:t> </a:t>
            </a:r>
            <a:r>
              <a:rPr lang="en-US" err="1"/>
              <a:t>audzē</a:t>
            </a:r>
            <a:r>
              <a:rPr lang="en-US"/>
              <a:t> </a:t>
            </a:r>
            <a:r>
              <a:rPr lang="en-US" err="1"/>
              <a:t>izkonkurē</a:t>
            </a:r>
            <a:r>
              <a:rPr lang="en-US"/>
              <a:t> </a:t>
            </a:r>
            <a:r>
              <a:rPr lang="en-US" err="1"/>
              <a:t>jebkuru</a:t>
            </a:r>
            <a:r>
              <a:rPr lang="en-US"/>
              <a:t> </a:t>
            </a:r>
            <a:r>
              <a:rPr lang="en-US" err="1"/>
              <a:t>citu</a:t>
            </a:r>
            <a:r>
              <a:rPr lang="en-US"/>
              <a:t> </a:t>
            </a:r>
            <a:r>
              <a:rPr lang="en-US" err="1"/>
              <a:t>augu</a:t>
            </a:r>
            <a:r>
              <a:rPr lang="en-US"/>
              <a:t> (2; 5).</a:t>
            </a:r>
          </a:p>
          <a:p>
            <a:pPr marL="0" indent="0">
              <a:buNone/>
            </a:pPr>
            <a:r>
              <a:rPr lang="en-US" err="1"/>
              <a:t>Mainīgās</a:t>
            </a:r>
            <a:r>
              <a:rPr lang="en-US"/>
              <a:t> </a:t>
            </a:r>
            <a:r>
              <a:rPr lang="en-US" err="1"/>
              <a:t>piezīmes</a:t>
            </a:r>
            <a:r>
              <a:rPr lang="en-US"/>
              <a:t> </a:t>
            </a:r>
            <a:r>
              <a:rPr lang="en-US" err="1"/>
              <a:t>jeb</a:t>
            </a:r>
            <a:r>
              <a:rPr lang="en-US"/>
              <a:t> </a:t>
            </a:r>
            <a:r>
              <a:rPr lang="en-US" err="1"/>
              <a:t>zemsvītras</a:t>
            </a:r>
            <a:r>
              <a:rPr lang="en-US"/>
              <a:t> </a:t>
            </a:r>
            <a:r>
              <a:rPr lang="en-US" err="1"/>
              <a:t>atsauces</a:t>
            </a:r>
          </a:p>
          <a:p>
            <a:pPr marL="0" indent="0">
              <a:buNone/>
            </a:pPr>
            <a:r>
              <a:rPr lang="en-US" err="1"/>
              <a:t>Piemērs</a:t>
            </a:r>
            <a:r>
              <a:rPr lang="en-US"/>
              <a:t>: </a:t>
            </a:r>
            <a:r>
              <a:rPr lang="en-US" err="1"/>
              <a:t>Mazāk</a:t>
            </a:r>
            <a:r>
              <a:rPr lang="en-US"/>
              <a:t> </a:t>
            </a:r>
            <a:r>
              <a:rPr lang="en-US" err="1"/>
              <a:t>efektīgs</a:t>
            </a:r>
            <a:r>
              <a:rPr lang="en-US"/>
              <a:t> </a:t>
            </a:r>
            <a:r>
              <a:rPr lang="en-US" err="1"/>
              <a:t>paņēmiens</a:t>
            </a:r>
            <a:r>
              <a:rPr lang="en-US"/>
              <a:t> </a:t>
            </a:r>
            <a:r>
              <a:rPr lang="en-US" err="1"/>
              <a:t>ir</a:t>
            </a:r>
            <a:r>
              <a:rPr lang="en-US"/>
              <a:t> </a:t>
            </a:r>
            <a:r>
              <a:rPr lang="en-US" err="1"/>
              <a:t>bieža</a:t>
            </a:r>
            <a:r>
              <a:rPr lang="en-US"/>
              <a:t> </a:t>
            </a:r>
            <a:r>
              <a:rPr lang="en-US" err="1"/>
              <a:t>latvāņa</a:t>
            </a:r>
            <a:r>
              <a:rPr lang="en-US"/>
              <a:t> </a:t>
            </a:r>
            <a:r>
              <a:rPr lang="en-US" err="1"/>
              <a:t>appļaušana</a:t>
            </a:r>
            <a:r>
              <a:rPr lang="en-US"/>
              <a:t> </a:t>
            </a:r>
            <a:r>
              <a:rPr lang="en-US" err="1"/>
              <a:t>ar</a:t>
            </a:r>
            <a:r>
              <a:rPr lang="en-US"/>
              <a:t> </a:t>
            </a:r>
            <a:r>
              <a:rPr lang="en-US" err="1"/>
              <a:t>krūmgriezi</a:t>
            </a:r>
            <a:r>
              <a:rPr lang="en-US"/>
              <a:t>, </a:t>
            </a:r>
            <a:r>
              <a:rPr lang="en-US" err="1"/>
              <a:t>trimeri</a:t>
            </a:r>
            <a:r>
              <a:rPr lang="en-US"/>
              <a:t> </a:t>
            </a:r>
            <a:r>
              <a:rPr lang="en-US" err="1"/>
              <a:t>vai</a:t>
            </a:r>
            <a:r>
              <a:rPr lang="en-US"/>
              <a:t> </a:t>
            </a:r>
            <a:r>
              <a:rPr lang="en-US" err="1"/>
              <a:t>izkapti</a:t>
            </a:r>
            <a:r>
              <a:rPr lang="en-US"/>
              <a:t>, </a:t>
            </a:r>
            <a:r>
              <a:rPr lang="en-US" err="1"/>
              <a:t>tomēr</a:t>
            </a:r>
            <a:r>
              <a:rPr lang="en-US"/>
              <a:t> </a:t>
            </a:r>
            <a:r>
              <a:rPr lang="en-US" err="1"/>
              <a:t>lielāka</a:t>
            </a:r>
            <a:r>
              <a:rPr lang="en-US"/>
              <a:t> </a:t>
            </a:r>
            <a:r>
              <a:rPr lang="en-US" err="1"/>
              <a:t>uzmanība</a:t>
            </a:r>
            <a:r>
              <a:rPr lang="en-US"/>
              <a:t> </a:t>
            </a:r>
            <a:r>
              <a:rPr lang="en-US" err="1"/>
              <a:t>jāpievērš</a:t>
            </a:r>
            <a:r>
              <a:rPr lang="en-US"/>
              <a:t> </a:t>
            </a:r>
            <a:r>
              <a:rPr lang="en-US" err="1"/>
              <a:t>darba</a:t>
            </a:r>
            <a:r>
              <a:rPr lang="en-US"/>
              <a:t> </a:t>
            </a:r>
            <a:r>
              <a:rPr lang="en-US" err="1"/>
              <a:t>aizsardzībai</a:t>
            </a:r>
            <a:r>
              <a:rPr lang="en-US"/>
              <a:t>. </a:t>
            </a:r>
            <a:r>
              <a:rPr lang="en-US" err="1"/>
              <a:t>Appļaušana</a:t>
            </a:r>
            <a:r>
              <a:rPr lang="en-US"/>
              <a:t> </a:t>
            </a:r>
            <a:r>
              <a:rPr lang="en-US" err="1"/>
              <a:t>jāveic</a:t>
            </a:r>
            <a:r>
              <a:rPr lang="en-US"/>
              <a:t> </a:t>
            </a:r>
            <a:r>
              <a:rPr lang="en-US" err="1"/>
              <a:t>vidēji</a:t>
            </a:r>
            <a:r>
              <a:rPr lang="en-US"/>
              <a:t> </a:t>
            </a:r>
            <a:r>
              <a:rPr lang="en-US" err="1"/>
              <a:t>ik</a:t>
            </a:r>
            <a:r>
              <a:rPr lang="en-US"/>
              <a:t> </a:t>
            </a:r>
            <a:r>
              <a:rPr lang="en-US" err="1"/>
              <a:t>pēc</a:t>
            </a:r>
            <a:r>
              <a:rPr lang="en-US"/>
              <a:t> 2 –3 </a:t>
            </a:r>
            <a:r>
              <a:rPr lang="en-US" err="1"/>
              <a:t>nedēļām</a:t>
            </a:r>
            <a:r>
              <a:rPr lang="en-US"/>
              <a:t>.[1]</a:t>
            </a:r>
          </a:p>
          <a:p>
            <a:pPr marL="0" indent="0">
              <a:buNone/>
            </a:pPr>
            <a:r>
              <a:rPr lang="en-US"/>
              <a:t>.. </a:t>
            </a:r>
            <a:r>
              <a:rPr lang="en-US" err="1"/>
              <a:t>var</a:t>
            </a:r>
            <a:r>
              <a:rPr lang="en-US"/>
              <a:t> </a:t>
            </a:r>
            <a:r>
              <a:rPr lang="en-US" err="1"/>
              <a:t>lietot</a:t>
            </a:r>
            <a:r>
              <a:rPr lang="en-US"/>
              <a:t> </a:t>
            </a:r>
            <a:r>
              <a:rPr lang="en-US" err="1"/>
              <a:t>muguras</a:t>
            </a:r>
            <a:r>
              <a:rPr lang="en-US"/>
              <a:t> </a:t>
            </a:r>
            <a:r>
              <a:rPr lang="en-US" err="1"/>
              <a:t>smidzinātājus</a:t>
            </a:r>
            <a:r>
              <a:rPr lang="en-US"/>
              <a:t> </a:t>
            </a:r>
            <a:r>
              <a:rPr lang="en-US" err="1"/>
              <a:t>vai</a:t>
            </a:r>
            <a:r>
              <a:rPr lang="en-US"/>
              <a:t> </a:t>
            </a:r>
            <a:r>
              <a:rPr lang="en-US" err="1"/>
              <a:t>plecā</a:t>
            </a:r>
            <a:r>
              <a:rPr lang="en-US"/>
              <a:t> </a:t>
            </a:r>
            <a:r>
              <a:rPr lang="en-US" err="1"/>
              <a:t>nēsājamos</a:t>
            </a:r>
            <a:r>
              <a:rPr lang="en-US"/>
              <a:t> </a:t>
            </a:r>
            <a:r>
              <a:rPr lang="en-US" err="1"/>
              <a:t>rokas</a:t>
            </a:r>
            <a:r>
              <a:rPr lang="en-US"/>
              <a:t> </a:t>
            </a:r>
            <a:r>
              <a:rPr lang="en-US" err="1"/>
              <a:t>krūmgriežus</a:t>
            </a:r>
            <a:r>
              <a:rPr lang="en-US"/>
              <a:t>.[2]</a:t>
            </a:r>
          </a:p>
          <a:p>
            <a:pPr marL="0" indent="0">
              <a:buNone/>
            </a:pPr>
            <a:r>
              <a:rPr lang="en-US"/>
              <a:t>______________________________________________________________</a:t>
            </a:r>
          </a:p>
          <a:p>
            <a:pPr marL="0" indent="0">
              <a:buNone/>
            </a:pPr>
            <a:r>
              <a:rPr lang="en-US"/>
              <a:t>[1] </a:t>
            </a:r>
            <a:r>
              <a:rPr lang="en-US" err="1"/>
              <a:t>Latvijas</a:t>
            </a:r>
            <a:r>
              <a:rPr lang="en-US"/>
              <a:t> </a:t>
            </a:r>
            <a:r>
              <a:rPr lang="en-US" err="1"/>
              <a:t>daba</a:t>
            </a:r>
            <a:r>
              <a:rPr lang="en-US"/>
              <a:t>. </a:t>
            </a:r>
            <a:r>
              <a:rPr lang="en-US" err="1"/>
              <a:t>Rīga</a:t>
            </a:r>
            <a:r>
              <a:rPr lang="en-US"/>
              <a:t> : </a:t>
            </a:r>
            <a:r>
              <a:rPr lang="en-US" err="1"/>
              <a:t>Preses</a:t>
            </a:r>
            <a:r>
              <a:rPr lang="en-US"/>
              <a:t> </a:t>
            </a:r>
            <a:r>
              <a:rPr lang="en-US" err="1"/>
              <a:t>nams</a:t>
            </a:r>
            <a:r>
              <a:rPr lang="en-US"/>
              <a:t>, 1995. 89. </a:t>
            </a:r>
            <a:r>
              <a:rPr lang="en-US" err="1"/>
              <a:t>lpp</a:t>
            </a:r>
            <a:r>
              <a:rPr lang="en-US"/>
              <a:t>.</a:t>
            </a:r>
          </a:p>
          <a:p>
            <a:pPr marL="0" indent="0">
              <a:buNone/>
            </a:pPr>
            <a:r>
              <a:rPr lang="en-US"/>
              <a:t>[2] </a:t>
            </a:r>
            <a:r>
              <a:rPr lang="en-US" err="1"/>
              <a:t>Turpat</a:t>
            </a:r>
            <a:endParaRPr/>
          </a:p>
          <a:p>
            <a:pPr marL="0" indent="0">
              <a:buNone/>
            </a:pPr>
            <a:endParaRPr lang="lv-LV"/>
          </a:p>
        </p:txBody>
      </p:sp>
    </p:spTree>
    <p:extLst>
      <p:ext uri="{BB962C8B-B14F-4D97-AF65-F5344CB8AC3E}">
        <p14:creationId xmlns:p14="http://schemas.microsoft.com/office/powerpoint/2010/main" val="19804460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a:t>Bibliogrāfiskās atsauces tekstā</a:t>
            </a:r>
          </a:p>
        </p:txBody>
      </p:sp>
      <p:sp>
        <p:nvSpPr>
          <p:cNvPr id="3" name="Satura vietturis 2"/>
          <p:cNvSpPr>
            <a:spLocks noGrp="1"/>
          </p:cNvSpPr>
          <p:nvPr>
            <p:ph idx="1"/>
          </p:nvPr>
        </p:nvSpPr>
        <p:spPr/>
        <p:txBody>
          <a:bodyPr vert="horz" lIns="91440" tIns="45720" rIns="91440" bIns="45720" rtlCol="0" anchor="t">
            <a:normAutofit fontScale="92500" lnSpcReduction="10000"/>
          </a:bodyPr>
          <a:lstStyle/>
          <a:p>
            <a:pPr>
              <a:buNone/>
            </a:pPr>
            <a:r>
              <a:rPr lang="lv-LV"/>
              <a:t>Pirmā elementa un datējuma metode</a:t>
            </a:r>
          </a:p>
          <a:p>
            <a:pPr>
              <a:buNone/>
            </a:pPr>
            <a:r>
              <a:rPr lang="lv-LV"/>
              <a:t>•Piemēram, ..pareizi izvēlētas </a:t>
            </a:r>
            <a:r>
              <a:rPr lang="lv-LV" err="1"/>
              <a:t>latvāņu</a:t>
            </a:r>
            <a:r>
              <a:rPr lang="lv-LV"/>
              <a:t> sugas ir</a:t>
            </a:r>
            <a:endParaRPr/>
          </a:p>
          <a:p>
            <a:pPr>
              <a:buNone/>
            </a:pPr>
            <a:r>
              <a:rPr lang="lv-LV"/>
              <a:t>iespējams izžāvēt un izmantot </a:t>
            </a:r>
            <a:r>
              <a:rPr lang="lv-LV" err="1"/>
              <a:t>floristikā</a:t>
            </a:r>
            <a:endParaRPr err="1"/>
          </a:p>
          <a:p>
            <a:pPr>
              <a:buNone/>
            </a:pPr>
            <a:r>
              <a:rPr lang="lv-LV"/>
              <a:t>(Auziņa, 2004).</a:t>
            </a:r>
            <a:endParaRPr/>
          </a:p>
          <a:p>
            <a:pPr>
              <a:buNone/>
            </a:pPr>
            <a:r>
              <a:rPr lang="lv-LV"/>
              <a:t>•“Vēlā rudenī var nogriezt kādu daļu no </a:t>
            </a:r>
            <a:r>
              <a:rPr lang="lv-LV" err="1"/>
              <a:t>latvāņa</a:t>
            </a:r>
            <a:endParaRPr err="1"/>
          </a:p>
          <a:p>
            <a:pPr>
              <a:buNone/>
            </a:pPr>
            <a:r>
              <a:rPr lang="lv-LV"/>
              <a:t>atmirušā kāta, jo tas vairs nav bīstams. Floristi parasti no šiem stublājiem veido interesantas kompozīcijas” (</a:t>
            </a:r>
            <a:r>
              <a:rPr lang="lv-LV" err="1"/>
              <a:t>Mūze</a:t>
            </a:r>
            <a:r>
              <a:rPr lang="lv-LV"/>
              <a:t>, Pakalna, Kalniņa, 2005, 13.lpp.).</a:t>
            </a:r>
            <a:endParaRPr/>
          </a:p>
        </p:txBody>
      </p:sp>
    </p:spTree>
    <p:extLst>
      <p:ext uri="{BB962C8B-B14F-4D97-AF65-F5344CB8AC3E}">
        <p14:creationId xmlns:p14="http://schemas.microsoft.com/office/powerpoint/2010/main" val="13861904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a:t>Metodes</a:t>
            </a:r>
          </a:p>
        </p:txBody>
      </p:sp>
      <p:sp>
        <p:nvSpPr>
          <p:cNvPr id="3" name="Satura vietturis 2"/>
          <p:cNvSpPr>
            <a:spLocks noGrp="1"/>
          </p:cNvSpPr>
          <p:nvPr>
            <p:ph idx="1"/>
          </p:nvPr>
        </p:nvSpPr>
        <p:spPr/>
        <p:txBody>
          <a:bodyPr vert="horz" lIns="91440" tIns="45720" rIns="91440" bIns="45720" rtlCol="0" anchor="t">
            <a:normAutofit fontScale="62500" lnSpcReduction="20000"/>
          </a:bodyPr>
          <a:lstStyle/>
          <a:p>
            <a:r>
              <a:rPr lang="lv-LV" dirty="0" err="1"/>
              <a:t>Kontentanalīze</a:t>
            </a:r>
            <a:r>
              <a:rPr lang="lv-LV" dirty="0"/>
              <a:t> </a:t>
            </a:r>
            <a:r>
              <a:rPr lang="lv-LV" b="1" dirty="0">
                <a:cs typeface="Calibri"/>
              </a:rPr>
              <a:t> </a:t>
            </a:r>
            <a:r>
              <a:rPr lang="lv-LV" dirty="0">
                <a:cs typeface="Calibri"/>
              </a:rPr>
              <a:t>  </a:t>
            </a:r>
            <a:endParaRPr lang="lv-LV" dirty="0"/>
          </a:p>
          <a:p>
            <a:endParaRPr lang="lv-LV" dirty="0">
              <a:cs typeface="Calibri"/>
            </a:endParaRPr>
          </a:p>
          <a:p>
            <a:pPr marL="0" indent="0">
              <a:buNone/>
            </a:pPr>
            <a:r>
              <a:rPr lang="lv-LV" dirty="0"/>
              <a:t>•materiālu lasīšana un klasificēšana;</a:t>
            </a:r>
            <a:endParaRPr dirty="0"/>
          </a:p>
          <a:p>
            <a:pPr marL="0" indent="0">
              <a:buNone/>
            </a:pPr>
            <a:r>
              <a:rPr lang="lv-LV" dirty="0"/>
              <a:t>•pārskata tabulu, grafiku veidošana.</a:t>
            </a:r>
            <a:endParaRPr dirty="0"/>
          </a:p>
          <a:p>
            <a:r>
              <a:rPr lang="lv-LV" dirty="0"/>
              <a:t>Dabaszinātņu pētījumos izmanto eksperimenta metodi, kura aprakstā parāda pētnieka aktīvo līdzdalību.</a:t>
            </a:r>
            <a:endParaRPr dirty="0"/>
          </a:p>
          <a:p>
            <a:r>
              <a:rPr lang="lv-LV" dirty="0"/>
              <a:t>Eksperimenta gaitā, pamatojoties uz iegūtajiem rezultātiem, jāpierāda vai jānoraida hipotēze. Plānojot eksperimentu, jāizstrādā konkrēts eksperimenta veikšanas plāns, norādot izmantotos materiālus, vielas,</a:t>
            </a:r>
            <a:endParaRPr dirty="0"/>
          </a:p>
          <a:p>
            <a:pPr marL="0" indent="0">
              <a:buNone/>
            </a:pPr>
            <a:r>
              <a:rPr lang="lv-LV" dirty="0"/>
              <a:t>piederumus un iekārtas, neatkarīgos un atkarīgos mainīgos (piem. Neatkarīgie mainīgie ir izmainīts apgaismojums, savukārt atkarīgie mainīgie ir eksperimentā sagaidāmās izmaiņas, kuras nepieciešams pamanīt, novērot vai nomērīt, piemēram, dīgstu garums). Jānorāda arī kontroles un eksperimentālā grupa. Jāplāno novērošana pēc iepriekš izstrādātas programmas.</a:t>
            </a:r>
            <a:endParaRPr dirty="0"/>
          </a:p>
        </p:txBody>
      </p:sp>
    </p:spTree>
    <p:extLst>
      <p:ext uri="{BB962C8B-B14F-4D97-AF65-F5344CB8AC3E}">
        <p14:creationId xmlns:p14="http://schemas.microsoft.com/office/powerpoint/2010/main" val="1482733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a:t>ZPD struktūra</a:t>
            </a:r>
            <a:br>
              <a:rPr lang="en-US"/>
            </a:br>
            <a:endParaRPr lang="lv-LV"/>
          </a:p>
        </p:txBody>
      </p:sp>
      <p:sp>
        <p:nvSpPr>
          <p:cNvPr id="3" name="Content Placeholder 2"/>
          <p:cNvSpPr>
            <a:spLocks noGrp="1"/>
          </p:cNvSpPr>
          <p:nvPr>
            <p:ph idx="1"/>
          </p:nvPr>
        </p:nvSpPr>
        <p:spPr/>
        <p:txBody>
          <a:bodyPr vert="horz" lIns="91440" tIns="45720" rIns="91440" bIns="45720" rtlCol="0" anchor="t">
            <a:normAutofit fontScale="85000" lnSpcReduction="10000"/>
          </a:bodyPr>
          <a:lstStyle/>
          <a:p>
            <a:r>
              <a:rPr lang="lv-LV"/>
              <a:t>Titullapa</a:t>
            </a:r>
          </a:p>
          <a:p>
            <a:r>
              <a:rPr lang="lv-LV"/>
              <a:t>Anotācija</a:t>
            </a:r>
          </a:p>
          <a:p>
            <a:r>
              <a:rPr lang="lv-LV"/>
              <a:t>Satura rādītājs</a:t>
            </a:r>
          </a:p>
          <a:p>
            <a:r>
              <a:rPr lang="lv-LV"/>
              <a:t>Ievads</a:t>
            </a:r>
          </a:p>
          <a:p>
            <a:r>
              <a:rPr lang="lv-LV"/>
              <a:t>Satura izklāsts (darba pamatdaļas – teorētiskā un praktiskā; pamatdaļu nodaļas un apakšnodaļas)</a:t>
            </a:r>
          </a:p>
          <a:p>
            <a:r>
              <a:rPr lang="lv-LV"/>
              <a:t>Secinājumi</a:t>
            </a:r>
          </a:p>
          <a:p>
            <a:r>
              <a:rPr lang="lv-LV"/>
              <a:t>Saīsinājumu un speciālo terminu skaidrojumi (ja tādi ir)</a:t>
            </a:r>
          </a:p>
          <a:p>
            <a:r>
              <a:rPr lang="lv-LV"/>
              <a:t>Izmantoto uzziņas avotu saraksts</a:t>
            </a:r>
          </a:p>
          <a:p>
            <a:r>
              <a:rPr lang="lv-LV"/>
              <a:t>Pielikums (-i).</a:t>
            </a:r>
          </a:p>
          <a:p>
            <a:endParaRPr lang="lv-LV"/>
          </a:p>
        </p:txBody>
      </p:sp>
    </p:spTree>
    <p:extLst>
      <p:ext uri="{BB962C8B-B14F-4D97-AF65-F5344CB8AC3E}">
        <p14:creationId xmlns:p14="http://schemas.microsoft.com/office/powerpoint/2010/main" val="5638225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en-US" err="1"/>
              <a:t>Intervijas</a:t>
            </a:r>
            <a:r>
              <a:rPr lang="en-US"/>
              <a:t> </a:t>
            </a:r>
            <a:r>
              <a:rPr lang="en-US" err="1"/>
              <a:t>paraugs</a:t>
            </a:r>
            <a:endParaRPr lang="lv-LV" err="1"/>
          </a:p>
        </p:txBody>
      </p:sp>
      <p:sp>
        <p:nvSpPr>
          <p:cNvPr id="4" name="TextBox 3"/>
          <p:cNvSpPr txBox="1"/>
          <p:nvPr/>
        </p:nvSpPr>
        <p:spPr>
          <a:xfrm>
            <a:off x="393700" y="1377020"/>
            <a:ext cx="8458200" cy="369331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lv-LV"/>
          </a:p>
          <a:p>
            <a:r>
              <a:rPr err="1"/>
              <a:t>Intervijas</a:t>
            </a:r>
            <a:r>
              <a:t> </a:t>
            </a:r>
            <a:r>
              <a:rPr err="1"/>
              <a:t>mērķis</a:t>
            </a:r>
            <a:r>
              <a:t> – </a:t>
            </a:r>
            <a:r>
              <a:rPr err="1"/>
              <a:t>izzināt</a:t>
            </a:r>
            <a:r>
              <a:t> </a:t>
            </a:r>
            <a:r>
              <a:rPr err="1"/>
              <a:t>skolēnu</a:t>
            </a:r>
            <a:r>
              <a:t> </a:t>
            </a:r>
            <a:r>
              <a:rPr err="1"/>
              <a:t>viedokli</a:t>
            </a:r>
            <a:r>
              <a:t> par </a:t>
            </a:r>
            <a:r>
              <a:rPr err="1"/>
              <a:t>bioloģijas</a:t>
            </a:r>
            <a:r>
              <a:t> </a:t>
            </a:r>
            <a:r>
              <a:rPr err="1"/>
              <a:t>stundu</a:t>
            </a:r>
            <a:r>
              <a:t> </a:t>
            </a:r>
            <a:r>
              <a:rPr err="1"/>
              <a:t>kā</a:t>
            </a:r>
            <a:r>
              <a:t> par </a:t>
            </a:r>
            <a:r>
              <a:rPr err="1"/>
              <a:t>mācību</a:t>
            </a:r>
            <a:r>
              <a:t> </a:t>
            </a:r>
            <a:r>
              <a:rPr err="1"/>
              <a:t>priekšmetu</a:t>
            </a:r>
          </a:p>
          <a:p>
            <a:r>
              <a:rPr err="1"/>
              <a:t>Intervējamais</a:t>
            </a:r>
            <a:r>
              <a:t> (</a:t>
            </a:r>
            <a:r>
              <a:rPr err="1"/>
              <a:t>vārds</a:t>
            </a:r>
            <a:r>
              <a:t>, </a:t>
            </a:r>
            <a:r>
              <a:rPr err="1"/>
              <a:t>uzvārds</a:t>
            </a:r>
            <a:r>
              <a:t>, </a:t>
            </a:r>
            <a:r>
              <a:rPr err="1"/>
              <a:t>nodarbošanās</a:t>
            </a:r>
            <a:r>
              <a:t>) …………………………….(</a:t>
            </a:r>
            <a:r>
              <a:rPr err="1"/>
              <a:t>paraksts</a:t>
            </a:r>
            <a:r>
              <a:t>)</a:t>
            </a:r>
          </a:p>
          <a:p>
            <a:r>
              <a:rPr err="1"/>
              <a:t>Intervētāja</a:t>
            </a:r>
            <a:r>
              <a:t> (</a:t>
            </a:r>
            <a:r>
              <a:rPr err="1"/>
              <a:t>vārds</a:t>
            </a:r>
            <a:r>
              <a:t>, </a:t>
            </a:r>
            <a:r>
              <a:rPr err="1"/>
              <a:t>uzvārds</a:t>
            </a:r>
            <a:r>
              <a:t>, </a:t>
            </a:r>
            <a:r>
              <a:rPr err="1"/>
              <a:t>nodarbošanās</a:t>
            </a:r>
            <a:r>
              <a:t>) ………………………………..(</a:t>
            </a:r>
            <a:r>
              <a:rPr err="1"/>
              <a:t>paraksts</a:t>
            </a:r>
            <a:r>
              <a:t>)</a:t>
            </a:r>
          </a:p>
          <a:p>
            <a:r>
              <a:rPr err="1"/>
              <a:t>Jautājumi</a:t>
            </a:r>
            <a:r>
              <a:t>:</a:t>
            </a:r>
          </a:p>
          <a:p>
            <a:r>
              <a:rPr err="1"/>
              <a:t>Kāds</a:t>
            </a:r>
            <a:r>
              <a:t> </a:t>
            </a:r>
            <a:r>
              <a:rPr err="1"/>
              <a:t>bija</a:t>
            </a:r>
            <a:r>
              <a:t> </a:t>
            </a:r>
            <a:r>
              <a:rPr err="1"/>
              <a:t>Tavs</a:t>
            </a:r>
            <a:r>
              <a:t> </a:t>
            </a:r>
            <a:r>
              <a:rPr err="1"/>
              <a:t>priekšstats</a:t>
            </a:r>
            <a:r>
              <a:t> par </a:t>
            </a:r>
            <a:r>
              <a:rPr err="1"/>
              <a:t>bioloģiju</a:t>
            </a:r>
            <a:r>
              <a:t> </a:t>
            </a:r>
            <a:r>
              <a:rPr err="1"/>
              <a:t>mācību</a:t>
            </a:r>
            <a:r>
              <a:t> </a:t>
            </a:r>
            <a:r>
              <a:rPr err="1"/>
              <a:t>gada</a:t>
            </a:r>
            <a:r>
              <a:t> </a:t>
            </a:r>
            <a:r>
              <a:rPr err="1"/>
              <a:t>sākumā</a:t>
            </a:r>
            <a:r>
              <a:t>?</a:t>
            </a:r>
          </a:p>
          <a:p>
            <a:r>
              <a:rPr err="1"/>
              <a:t>Kāds</a:t>
            </a:r>
            <a:r>
              <a:t> </a:t>
            </a:r>
            <a:r>
              <a:rPr err="1"/>
              <a:t>ir</a:t>
            </a:r>
            <a:r>
              <a:t> </a:t>
            </a:r>
            <a:r>
              <a:rPr err="1"/>
              <a:t>Tavs</a:t>
            </a:r>
            <a:r>
              <a:t> </a:t>
            </a:r>
            <a:r>
              <a:rPr err="1"/>
              <a:t>priekšstats</a:t>
            </a:r>
            <a:r>
              <a:t> par </a:t>
            </a:r>
            <a:r>
              <a:rPr err="1"/>
              <a:t>bioloģiju</a:t>
            </a:r>
            <a:r>
              <a:t> </a:t>
            </a:r>
            <a:r>
              <a:rPr err="1"/>
              <a:t>tagad</a:t>
            </a:r>
            <a:r>
              <a:t>?</a:t>
            </a:r>
          </a:p>
          <a:p>
            <a:r>
              <a:rPr err="1"/>
              <a:t>Kāda</a:t>
            </a:r>
            <a:r>
              <a:t> </a:t>
            </a:r>
            <a:r>
              <a:rPr err="1"/>
              <a:t>ir</a:t>
            </a:r>
            <a:r>
              <a:t> </a:t>
            </a:r>
            <a:r>
              <a:rPr err="1"/>
              <a:t>iepriekšējā</a:t>
            </a:r>
            <a:r>
              <a:t> </a:t>
            </a:r>
            <a:r>
              <a:rPr err="1"/>
              <a:t>pieredze</a:t>
            </a:r>
            <a:r>
              <a:t>?</a:t>
            </a:r>
          </a:p>
          <a:p>
            <a:r>
              <a:t>Vieta:</a:t>
            </a:r>
          </a:p>
          <a:p>
            <a:r>
              <a:rPr err="1"/>
              <a:t>Laiks</a:t>
            </a:r>
            <a:r>
              <a:t>:</a:t>
            </a:r>
          </a:p>
          <a:p>
            <a:r>
              <a:rPr err="1"/>
              <a:t>Jāatceras</a:t>
            </a:r>
            <a:r>
              <a:t>, ka </a:t>
            </a:r>
            <a:r>
              <a:rPr err="1"/>
              <a:t>intervija</a:t>
            </a:r>
            <a:r>
              <a:t> </a:t>
            </a:r>
            <a:r>
              <a:rPr err="1"/>
              <a:t>savlaicīgi</a:t>
            </a:r>
            <a:r>
              <a:t> </a:t>
            </a:r>
            <a:r>
              <a:rPr err="1"/>
              <a:t>jāsarunā</a:t>
            </a:r>
            <a:r>
              <a:t>, to </a:t>
            </a:r>
            <a:r>
              <a:rPr err="1"/>
              <a:t>var</a:t>
            </a:r>
            <a:r>
              <a:t> </a:t>
            </a:r>
            <a:r>
              <a:rPr err="1"/>
              <a:t>ierakstīt</a:t>
            </a:r>
            <a:r>
              <a:t> </a:t>
            </a:r>
            <a:r>
              <a:rPr err="1"/>
              <a:t>diktofonā</a:t>
            </a:r>
            <a:r>
              <a:t>.</a:t>
            </a:r>
          </a:p>
          <a:p>
            <a:r>
              <a:rPr err="1"/>
              <a:t>Intervijas</a:t>
            </a:r>
            <a:r>
              <a:t> </a:t>
            </a:r>
            <a:r>
              <a:rPr err="1"/>
              <a:t>jautājumi</a:t>
            </a:r>
            <a:r>
              <a:t> un </a:t>
            </a:r>
            <a:r>
              <a:rPr err="1"/>
              <a:t>protokols</a:t>
            </a:r>
            <a:r>
              <a:t> </a:t>
            </a:r>
            <a:r>
              <a:rPr err="1"/>
              <a:t>jāpievieno</a:t>
            </a:r>
            <a:r>
              <a:t> </a:t>
            </a:r>
            <a:r>
              <a:rPr err="1"/>
              <a:t>darbam</a:t>
            </a:r>
            <a:r>
              <a:t> </a:t>
            </a:r>
            <a:r>
              <a:rPr err="1"/>
              <a:t>kā</a:t>
            </a:r>
            <a:r>
              <a:t> </a:t>
            </a:r>
            <a:r>
              <a:rPr err="1"/>
              <a:t>pielikums</a:t>
            </a:r>
            <a:r>
              <a:t>.</a:t>
            </a:r>
          </a:p>
        </p:txBody>
      </p:sp>
    </p:spTree>
    <p:extLst>
      <p:ext uri="{BB962C8B-B14F-4D97-AF65-F5344CB8AC3E}">
        <p14:creationId xmlns:p14="http://schemas.microsoft.com/office/powerpoint/2010/main" val="5695174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a:t>Aptaujas jautājumi</a:t>
            </a:r>
          </a:p>
        </p:txBody>
      </p:sp>
      <p:sp>
        <p:nvSpPr>
          <p:cNvPr id="3" name="Satura vietturis 2"/>
          <p:cNvSpPr>
            <a:spLocks noGrp="1"/>
          </p:cNvSpPr>
          <p:nvPr>
            <p:ph idx="1"/>
          </p:nvPr>
        </p:nvSpPr>
        <p:spPr/>
        <p:txBody>
          <a:bodyPr vert="horz" lIns="91440" tIns="45720" rIns="91440" bIns="45720" rtlCol="0" anchor="t">
            <a:normAutofit fontScale="55000" lnSpcReduction="20000"/>
          </a:bodyPr>
          <a:lstStyle/>
          <a:p>
            <a:endParaRPr lang="lv-LV"/>
          </a:p>
          <a:p>
            <a:r>
              <a:rPr lang="lv-LV"/>
              <a:t>Atvērtie jautājumi (Ļauj atbildēt saviem vārdiem. Var būt sarežģīta iegūto datu analīze).</a:t>
            </a:r>
            <a:endParaRPr/>
          </a:p>
          <a:p>
            <a:pPr marL="0" indent="0">
              <a:buNone/>
            </a:pPr>
            <a:r>
              <a:rPr lang="lv-LV"/>
              <a:t>     Piemērs: „Uzraksti, ko Tu domā par šo problēmu..”; „Kā Tev šķiet, kas izraisījis šo            parādību…?”</a:t>
            </a:r>
            <a:endParaRPr/>
          </a:p>
          <a:p>
            <a:r>
              <a:rPr lang="lv-LV"/>
              <a:t>Slēgtie jautājumi (Slēgtie jautājumi ierobežo atbilžu variantus. Šo jautājumu priekšrocība ir tā, ka tie ļauj analizēt lielu atbilžu skaitu).</a:t>
            </a:r>
            <a:endParaRPr/>
          </a:p>
          <a:p>
            <a:pPr marL="0" indent="0">
              <a:buNone/>
            </a:pPr>
            <a:r>
              <a:rPr lang="lv-LV"/>
              <a:t>     Piemērs: Kur Tu dzīvo? (Lūdzu, pasvītro atbilstošo atbildi!)</a:t>
            </a:r>
            <a:endParaRPr/>
          </a:p>
          <a:p>
            <a:pPr marL="0" indent="0">
              <a:buNone/>
            </a:pPr>
            <a:r>
              <a:rPr lang="lv-LV"/>
              <a:t>  a)Pilsētas centrā b) Pilsētas nomalē c) Laukos</a:t>
            </a:r>
            <a:endParaRPr/>
          </a:p>
          <a:p>
            <a:r>
              <a:rPr lang="lv-LV" err="1"/>
              <a:t>Pusslēgtie</a:t>
            </a:r>
            <a:endParaRPr err="1"/>
          </a:p>
          <a:p>
            <a:pPr marL="0" indent="0">
              <a:buNone/>
            </a:pPr>
            <a:r>
              <a:rPr lang="lv-LV"/>
              <a:t>     Piemēram: Cik stundu diennaktī Jūs strādājat ar datoru?</a:t>
            </a:r>
            <a:endParaRPr/>
          </a:p>
          <a:p>
            <a:pPr marL="0" indent="0">
              <a:buNone/>
            </a:pPr>
            <a:r>
              <a:rPr lang="lv-LV"/>
              <a:t>     a)Līdz 1stundai</a:t>
            </a:r>
            <a:endParaRPr/>
          </a:p>
          <a:p>
            <a:pPr marL="0" indent="0">
              <a:buNone/>
            </a:pPr>
            <a:r>
              <a:rPr lang="lv-LV"/>
              <a:t>     b)Līdz 2 stundām</a:t>
            </a:r>
            <a:endParaRPr/>
          </a:p>
          <a:p>
            <a:pPr marL="0" indent="0">
              <a:buNone/>
            </a:pPr>
            <a:r>
              <a:rPr lang="lv-LV"/>
              <a:t>     c)Citi varianti………..</a:t>
            </a:r>
            <a:endParaRPr/>
          </a:p>
          <a:p>
            <a:r>
              <a:rPr lang="lv-LV"/>
              <a:t>Aptaujas/anketas izmanto, lai iegūtu informāciju, kas palīdzētu atrisināt izvirzītos uzdevumus. Izmanto kā pētījuma </a:t>
            </a:r>
            <a:r>
              <a:rPr lang="lv-LV" err="1"/>
              <a:t>pamatmetodi</a:t>
            </a:r>
            <a:r>
              <a:rPr lang="lv-LV"/>
              <a:t> un kā </a:t>
            </a:r>
            <a:r>
              <a:rPr lang="lv-LV" err="1"/>
              <a:t>palīgmetodi</a:t>
            </a:r>
            <a:r>
              <a:rPr lang="lv-LV"/>
              <a:t>.</a:t>
            </a:r>
            <a:endParaRPr err="1"/>
          </a:p>
        </p:txBody>
      </p:sp>
    </p:spTree>
    <p:extLst>
      <p:ext uri="{BB962C8B-B14F-4D97-AF65-F5344CB8AC3E}">
        <p14:creationId xmlns:p14="http://schemas.microsoft.com/office/powerpoint/2010/main" val="24852619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fontScale="90000"/>
          </a:bodyPr>
          <a:lstStyle/>
          <a:p>
            <a:r>
              <a:rPr lang="lv-LV"/>
              <a:t>Izmantoto informācijas avotu saraksts</a:t>
            </a:r>
            <a:endParaRPr lang="lv-LV" err="1"/>
          </a:p>
        </p:txBody>
      </p:sp>
      <p:sp>
        <p:nvSpPr>
          <p:cNvPr id="3" name="Satura vietturis 2"/>
          <p:cNvSpPr>
            <a:spLocks noGrp="1"/>
          </p:cNvSpPr>
          <p:nvPr>
            <p:ph idx="1"/>
          </p:nvPr>
        </p:nvSpPr>
        <p:spPr/>
        <p:txBody>
          <a:bodyPr vert="horz" lIns="91440" tIns="45720" rIns="91440" bIns="45720" rtlCol="0" anchor="t">
            <a:normAutofit fontScale="70000" lnSpcReduction="20000"/>
          </a:bodyPr>
          <a:lstStyle/>
          <a:p>
            <a:r>
              <a:rPr lang="lv-LV"/>
              <a:t>Darbu izstrādē tiek izmantoti dažādi informācijas avoti: grāmatas, publikācijas, krājumi un žurnāli, avīzes, kartes, kompaktdiski, citu speciālistu veiktie pētījumi, vēstures liecības, arhīvu dokumenti, interneta resursi.</a:t>
            </a:r>
          </a:p>
          <a:p>
            <a:r>
              <a:rPr lang="lv-LV"/>
              <a:t>Bibliogrāfiskajām norādēm jābūt noformētām precīzi, iekļaujot nepieciešamās ziņas.</a:t>
            </a:r>
            <a:endParaRPr/>
          </a:p>
          <a:p>
            <a:r>
              <a:rPr lang="lv-LV"/>
              <a:t>Sarakstu kārto:</a:t>
            </a:r>
            <a:endParaRPr/>
          </a:p>
          <a:p>
            <a:pPr marL="0" indent="0">
              <a:buNone/>
            </a:pPr>
            <a:r>
              <a:rPr lang="lv-LV"/>
              <a:t>•pēc kopīgas numerācijas ;</a:t>
            </a:r>
            <a:endParaRPr/>
          </a:p>
          <a:p>
            <a:pPr marL="0" indent="0">
              <a:buNone/>
            </a:pPr>
            <a:r>
              <a:rPr lang="lv-LV"/>
              <a:t>•secībā pēc latīņu alfabēta, nešķirojot pēc valodām (latviešu, angļu, franču, vācu, zviedru utt. valodā rakstītie darbi vienkopus);</a:t>
            </a:r>
            <a:endParaRPr/>
          </a:p>
          <a:p>
            <a:pPr marL="0" indent="0">
              <a:buNone/>
            </a:pPr>
            <a:r>
              <a:rPr lang="lv-LV"/>
              <a:t>•pēc tam seko norādes slāvu alfabētā;</a:t>
            </a:r>
            <a:endParaRPr/>
          </a:p>
          <a:p>
            <a:pPr marL="0" indent="0">
              <a:buNone/>
            </a:pPr>
            <a:r>
              <a:rPr lang="lv-LV"/>
              <a:t>•pieraksta formā ievēro norādītos atstatumus, pieturzīmes, burtu slīpumu un pilnīgumu, iekļaujot visas nepieciešamās ziņas.</a:t>
            </a:r>
            <a:endParaRPr/>
          </a:p>
        </p:txBody>
      </p:sp>
    </p:spTree>
    <p:extLst>
      <p:ext uri="{BB962C8B-B14F-4D97-AF65-F5344CB8AC3E}">
        <p14:creationId xmlns:p14="http://schemas.microsoft.com/office/powerpoint/2010/main" val="28410371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a:t>Izmantotās literatūras saraksts</a:t>
            </a:r>
          </a:p>
        </p:txBody>
      </p:sp>
      <p:sp>
        <p:nvSpPr>
          <p:cNvPr id="3" name="Satura vietturis 2"/>
          <p:cNvSpPr>
            <a:spLocks noGrp="1"/>
          </p:cNvSpPr>
          <p:nvPr>
            <p:ph idx="1"/>
          </p:nvPr>
        </p:nvSpPr>
        <p:spPr/>
        <p:txBody>
          <a:bodyPr vert="horz" lIns="91440" tIns="45720" rIns="91440" bIns="45720" rtlCol="0" anchor="t">
            <a:normAutofit fontScale="77500" lnSpcReduction="20000"/>
          </a:bodyPr>
          <a:lstStyle/>
          <a:p>
            <a:pPr>
              <a:buNone/>
            </a:pPr>
            <a:r>
              <a:rPr lang="lv-LV"/>
              <a:t>Grāmatas pieraksta formas:</a:t>
            </a:r>
          </a:p>
          <a:p>
            <a:pPr>
              <a:buNone/>
            </a:pPr>
            <a:r>
              <a:rPr lang="lv-LV"/>
              <a:t>•uzvārds, vārds vai iniciālis. Grāmatas nosaukums. Izdošanas vieta: Izdevniecība, izdošanas gads. Kopējais lappušu skaits.</a:t>
            </a:r>
            <a:endParaRPr/>
          </a:p>
          <a:p>
            <a:pPr>
              <a:buNone/>
            </a:pPr>
            <a:r>
              <a:rPr lang="lv-LV" err="1"/>
              <a:t>Baltakmens</a:t>
            </a:r>
            <a:r>
              <a:rPr lang="lv-LV"/>
              <a:t>, R. Latvietis un viņa zirgs. Rīga: Valters un </a:t>
            </a:r>
            <a:r>
              <a:rPr lang="lv-LV" err="1"/>
              <a:t>Rapa</a:t>
            </a:r>
            <a:r>
              <a:rPr lang="lv-LV"/>
              <a:t>, 2000. 282 lpp.</a:t>
            </a:r>
            <a:endParaRPr/>
          </a:p>
          <a:p>
            <a:pPr>
              <a:buNone/>
            </a:pPr>
            <a:r>
              <a:rPr lang="lv-LV"/>
              <a:t>•ja izdevumā netiek uzrādīts autors, tad bibliogrāfisko norādi veido pēc izdevuma nosaukuma.</a:t>
            </a:r>
            <a:endParaRPr/>
          </a:p>
          <a:p>
            <a:pPr>
              <a:buNone/>
            </a:pPr>
            <a:r>
              <a:rPr lang="lv-LV"/>
              <a:t>Lielā ilustrētā enciklopēdija. Rīga: Zvaigzne ABC, 1996. 660 lpp.</a:t>
            </a:r>
            <a:endParaRPr/>
          </a:p>
          <a:p>
            <a:pPr>
              <a:buNone/>
            </a:pPr>
            <a:r>
              <a:rPr lang="lv-LV"/>
              <a:t>•ja nosaukumu veido kopnosaukums un pakārtotais nosaukums, tad starp tiem liek punktu un vienu atstarpi.</a:t>
            </a:r>
            <a:endParaRPr/>
          </a:p>
          <a:p>
            <a:pPr>
              <a:buNone/>
            </a:pPr>
            <a:r>
              <a:rPr lang="lv-LV"/>
              <a:t>Mednieku stāsti un anekdotes. Barons Minhauzens un citi stāstnieki. Rīga: Jumava, 2000. 229 lpp.</a:t>
            </a:r>
            <a:endParaRPr/>
          </a:p>
        </p:txBody>
      </p:sp>
    </p:spTree>
    <p:extLst>
      <p:ext uri="{BB962C8B-B14F-4D97-AF65-F5344CB8AC3E}">
        <p14:creationId xmlns:p14="http://schemas.microsoft.com/office/powerpoint/2010/main" val="15816245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a:t>Izmantotie interneta materiāli</a:t>
            </a:r>
          </a:p>
        </p:txBody>
      </p:sp>
      <p:sp>
        <p:nvSpPr>
          <p:cNvPr id="3" name="Satura vietturis 2"/>
          <p:cNvSpPr>
            <a:spLocks noGrp="1"/>
          </p:cNvSpPr>
          <p:nvPr>
            <p:ph idx="1"/>
          </p:nvPr>
        </p:nvSpPr>
        <p:spPr/>
        <p:txBody>
          <a:bodyPr vert="horz" lIns="91440" tIns="45720" rIns="91440" bIns="45720" rtlCol="0" anchor="t">
            <a:normAutofit fontScale="70000" lnSpcReduction="20000"/>
          </a:bodyPr>
          <a:lstStyle/>
          <a:p>
            <a:pPr>
              <a:buNone/>
            </a:pPr>
            <a:r>
              <a:rPr lang="lv-LV"/>
              <a:t>Interneta materiālu pieraksta forma:</a:t>
            </a:r>
          </a:p>
          <a:p>
            <a:pPr>
              <a:buNone/>
            </a:pPr>
            <a:r>
              <a:rPr lang="lv-LV"/>
              <a:t>•autora uzvārds, vārds vai tā iniciālis, publikācijas nosaukums;</a:t>
            </a:r>
            <a:endParaRPr/>
          </a:p>
          <a:p>
            <a:pPr>
              <a:buNone/>
            </a:pPr>
            <a:r>
              <a:rPr lang="lv-LV"/>
              <a:t>•norāde par elektroniskā resursa veidu. Izdošanas vieta, izdevējs, izdošanas gads;</a:t>
            </a:r>
            <a:endParaRPr/>
          </a:p>
          <a:p>
            <a:pPr>
              <a:buNone/>
            </a:pPr>
            <a:r>
              <a:rPr lang="lv-LV"/>
              <a:t>•norāde, ka materiāls lasīts internetā, minot datumu, kad tas darīts;</a:t>
            </a:r>
            <a:endParaRPr/>
          </a:p>
          <a:p>
            <a:pPr>
              <a:buNone/>
            </a:pPr>
            <a:r>
              <a:rPr lang="lv-LV"/>
              <a:t>•piezīme par publikācijas pieeju internetā.</a:t>
            </a:r>
            <a:endParaRPr/>
          </a:p>
          <a:p>
            <a:pPr>
              <a:buNone/>
            </a:pPr>
            <a:r>
              <a:rPr lang="lv-LV"/>
              <a:t>Piemērs:</a:t>
            </a:r>
            <a:endParaRPr/>
          </a:p>
          <a:p>
            <a:pPr>
              <a:buNone/>
            </a:pPr>
            <a:r>
              <a:rPr lang="lv-LV"/>
              <a:t>Latvijas augi un sēnes [tiešsaiste]. [Skatīts 01.10.2005]. Pieejams:</a:t>
            </a:r>
            <a:endParaRPr/>
          </a:p>
          <a:p>
            <a:pPr>
              <a:buNone/>
            </a:pPr>
            <a:r>
              <a:rPr lang="lv-LV">
                <a:hlinkClick r:id="rId2"/>
              </a:rPr>
              <a:t>http://www</a:t>
            </a:r>
            <a:r>
              <a:rPr lang="lv-LV"/>
              <a:t>. latvijas.daba.lv/</a:t>
            </a:r>
            <a:r>
              <a:rPr lang="lv-LV" err="1"/>
              <a:t>augi_senes</a:t>
            </a:r>
            <a:r>
              <a:rPr lang="lv-LV"/>
              <a:t>/</a:t>
            </a:r>
            <a:endParaRPr/>
          </a:p>
          <a:p>
            <a:pPr>
              <a:buNone/>
            </a:pPr>
            <a:r>
              <a:rPr lang="lv-LV"/>
              <a:t>Piemērs:</a:t>
            </a:r>
            <a:endParaRPr/>
          </a:p>
          <a:p>
            <a:pPr>
              <a:buNone/>
            </a:pPr>
            <a:r>
              <a:rPr lang="lv-LV" err="1"/>
              <a:t>Suler</a:t>
            </a:r>
            <a:r>
              <a:rPr lang="lv-LV"/>
              <a:t>, J. </a:t>
            </a:r>
            <a:r>
              <a:rPr lang="lv-LV" err="1"/>
              <a:t>The</a:t>
            </a:r>
            <a:r>
              <a:rPr lang="lv-LV"/>
              <a:t> </a:t>
            </a:r>
            <a:r>
              <a:rPr lang="lv-LV" err="1"/>
              <a:t>psychology</a:t>
            </a:r>
            <a:r>
              <a:rPr lang="lv-LV"/>
              <a:t> </a:t>
            </a:r>
            <a:r>
              <a:rPr lang="lv-LV" err="1"/>
              <a:t>of</a:t>
            </a:r>
            <a:r>
              <a:rPr lang="lv-LV"/>
              <a:t> </a:t>
            </a:r>
            <a:r>
              <a:rPr lang="lv-LV" err="1"/>
              <a:t>cyberspace</a:t>
            </a:r>
            <a:r>
              <a:rPr lang="lv-LV"/>
              <a:t> [</a:t>
            </a:r>
            <a:r>
              <a:rPr lang="lv-LV" err="1"/>
              <a:t>online</a:t>
            </a:r>
            <a:r>
              <a:rPr lang="lv-LV"/>
              <a:t>]. [Cited06.10.2002]. </a:t>
            </a:r>
            <a:r>
              <a:rPr lang="lv-LV" err="1"/>
              <a:t>Available</a:t>
            </a:r>
            <a:r>
              <a:rPr lang="lv-LV"/>
              <a:t>: http://www.rider. </a:t>
            </a:r>
            <a:r>
              <a:rPr lang="lv-LV" err="1"/>
              <a:t>edu</a:t>
            </a:r>
            <a:r>
              <a:rPr lang="lv-LV"/>
              <a:t>/</a:t>
            </a:r>
            <a:r>
              <a:rPr lang="lv-LV" err="1"/>
              <a:t>users</a:t>
            </a:r>
            <a:r>
              <a:rPr lang="lv-LV"/>
              <a:t>/</a:t>
            </a:r>
            <a:r>
              <a:rPr lang="lv-LV" err="1"/>
              <a:t>suler</a:t>
            </a:r>
            <a:r>
              <a:rPr lang="lv-LV"/>
              <a:t>/</a:t>
            </a:r>
            <a:r>
              <a:rPr lang="lv-LV" err="1"/>
              <a:t>psycyber</a:t>
            </a:r>
            <a:r>
              <a:rPr lang="lv-LV"/>
              <a:t>/psycyber.html</a:t>
            </a:r>
            <a:endParaRPr/>
          </a:p>
        </p:txBody>
      </p:sp>
    </p:spTree>
    <p:extLst>
      <p:ext uri="{BB962C8B-B14F-4D97-AF65-F5344CB8AC3E}">
        <p14:creationId xmlns:p14="http://schemas.microsoft.com/office/powerpoint/2010/main" val="35413779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r>
              <a:rPr lang="lv-LV" sz="2800"/>
              <a:t>Literatūras avotu noformēšanas paraugi( nav jāuzrāda informācijas veids –grāmata, žurnāls utt.)</a:t>
            </a:r>
          </a:p>
        </p:txBody>
      </p:sp>
      <p:sp>
        <p:nvSpPr>
          <p:cNvPr id="3" name="Satura vietturis 2"/>
          <p:cNvSpPr>
            <a:spLocks noGrp="1"/>
          </p:cNvSpPr>
          <p:nvPr>
            <p:ph idx="1"/>
          </p:nvPr>
        </p:nvSpPr>
        <p:spPr/>
        <p:txBody>
          <a:bodyPr vert="horz" lIns="91440" tIns="45720" rIns="91440" bIns="45720" rtlCol="0" anchor="t">
            <a:normAutofit fontScale="47500" lnSpcReduction="20000"/>
          </a:bodyPr>
          <a:lstStyle/>
          <a:p>
            <a:r>
              <a:rPr lang="lv-LV"/>
              <a:t>1. </a:t>
            </a:r>
            <a:r>
              <a:rPr lang="lv-LV" err="1"/>
              <a:t>Alley</a:t>
            </a:r>
            <a:r>
              <a:rPr lang="lv-LV"/>
              <a:t>, M. </a:t>
            </a:r>
            <a:r>
              <a:rPr lang="lv-LV" err="1"/>
              <a:t>The</a:t>
            </a:r>
            <a:r>
              <a:rPr lang="lv-LV"/>
              <a:t> </a:t>
            </a:r>
            <a:r>
              <a:rPr lang="lv-LV" err="1"/>
              <a:t>Craft</a:t>
            </a:r>
            <a:r>
              <a:rPr lang="lv-LV"/>
              <a:t> </a:t>
            </a:r>
            <a:r>
              <a:rPr lang="lv-LV" err="1"/>
              <a:t>of</a:t>
            </a:r>
            <a:r>
              <a:rPr lang="lv-LV"/>
              <a:t> </a:t>
            </a:r>
            <a:r>
              <a:rPr lang="lv-LV" err="1"/>
              <a:t>Scientific</a:t>
            </a:r>
            <a:r>
              <a:rPr lang="lv-LV"/>
              <a:t> </a:t>
            </a:r>
            <a:r>
              <a:rPr lang="lv-LV" err="1"/>
              <a:t>Writing</a:t>
            </a:r>
            <a:r>
              <a:rPr lang="lv-LV"/>
              <a:t>. </a:t>
            </a:r>
            <a:r>
              <a:rPr lang="lv-LV" err="1"/>
              <a:t>New</a:t>
            </a:r>
            <a:r>
              <a:rPr lang="lv-LV"/>
              <a:t> </a:t>
            </a:r>
            <a:r>
              <a:rPr lang="lv-LV" err="1"/>
              <a:t>York</a:t>
            </a:r>
            <a:r>
              <a:rPr lang="lv-LV"/>
              <a:t>: </a:t>
            </a:r>
            <a:r>
              <a:rPr lang="lv-LV" err="1"/>
              <a:t>Springer</a:t>
            </a:r>
            <a:r>
              <a:rPr lang="lv-LV"/>
              <a:t>, 1996. 282 p. (grāmata)</a:t>
            </a:r>
          </a:p>
          <a:p>
            <a:r>
              <a:rPr lang="lv-LV"/>
              <a:t>2. Broka, K., Stradiņš, J., </a:t>
            </a:r>
            <a:r>
              <a:rPr lang="lv-LV" err="1"/>
              <a:t>Sleikša</a:t>
            </a:r>
            <a:r>
              <a:rPr lang="lv-LV"/>
              <a:t>, I., </a:t>
            </a:r>
            <a:r>
              <a:rPr lang="lv-LV" err="1"/>
              <a:t>et</a:t>
            </a:r>
            <a:r>
              <a:rPr lang="lv-LV"/>
              <a:t>. </a:t>
            </a:r>
            <a:r>
              <a:rPr lang="lv-LV" err="1"/>
              <a:t>al</a:t>
            </a:r>
            <a:r>
              <a:rPr lang="lv-LV"/>
              <a:t>. </a:t>
            </a:r>
            <a:r>
              <a:rPr lang="lv-LV" err="1"/>
              <a:t>Electrochemical</a:t>
            </a:r>
            <a:r>
              <a:rPr lang="lv-LV"/>
              <a:t> </a:t>
            </a:r>
            <a:r>
              <a:rPr lang="lv-LV" err="1"/>
              <a:t>Oxidation</a:t>
            </a:r>
            <a:r>
              <a:rPr lang="lv-LV"/>
              <a:t> </a:t>
            </a:r>
            <a:r>
              <a:rPr lang="lv-LV" err="1"/>
              <a:t>of</a:t>
            </a:r>
            <a:r>
              <a:rPr lang="lv-LV"/>
              <a:t> </a:t>
            </a:r>
            <a:r>
              <a:rPr lang="lv-LV" err="1"/>
              <a:t>Several</a:t>
            </a:r>
            <a:r>
              <a:rPr lang="lv-LV"/>
              <a:t> </a:t>
            </a:r>
            <a:r>
              <a:rPr lang="lv-LV" err="1"/>
              <a:t>Silylatedcyclic</a:t>
            </a:r>
            <a:r>
              <a:rPr lang="lv-LV"/>
              <a:t> </a:t>
            </a:r>
            <a:r>
              <a:rPr lang="lv-LV" err="1"/>
              <a:t>Amines</a:t>
            </a:r>
            <a:r>
              <a:rPr lang="lv-LV"/>
              <a:t> </a:t>
            </a:r>
            <a:r>
              <a:rPr lang="lv-LV" err="1"/>
              <a:t>in</a:t>
            </a:r>
            <a:r>
              <a:rPr lang="lv-LV"/>
              <a:t> </a:t>
            </a:r>
            <a:r>
              <a:rPr lang="lv-LV" err="1"/>
              <a:t>Acetonitrile</a:t>
            </a:r>
            <a:r>
              <a:rPr lang="lv-LV"/>
              <a:t>. Latvijas Ķīmijas Žurnāls, 1992, Nr.5, 575.–583.lpp. (žurnāls)</a:t>
            </a:r>
            <a:endParaRPr/>
          </a:p>
          <a:p>
            <a:r>
              <a:rPr lang="lv-LV"/>
              <a:t>3. Darba vides riska faktori un strādājošo veselības aizsardzība. V. Kaļķa un Ž. Rojas </a:t>
            </a:r>
            <a:r>
              <a:rPr lang="lv-LV" err="1"/>
              <a:t>red</a:t>
            </a:r>
            <a:r>
              <a:rPr lang="lv-LV"/>
              <a:t>. Rīga : Elpa-2, 2001. 500 lpp. (grāmata)</a:t>
            </a:r>
            <a:endParaRPr/>
          </a:p>
          <a:p>
            <a:r>
              <a:rPr lang="lv-LV"/>
              <a:t>4. </a:t>
            </a:r>
            <a:r>
              <a:rPr lang="lv-LV" err="1"/>
              <a:t>Dial-Up</a:t>
            </a:r>
            <a:r>
              <a:rPr lang="lv-LV"/>
              <a:t> adaptera instalācija Windows 95 [tiešsaiste]. –[atsauce 23.02.2010.]. Pieejams: </a:t>
            </a:r>
            <a:r>
              <a:rPr lang="lv-LV">
                <a:hlinkClick r:id="rId2"/>
              </a:rPr>
              <a:t>ftp://ftp.latnet.lv/misc/windows/win95/info/w95.txt</a:t>
            </a:r>
            <a:r>
              <a:rPr lang="lv-LV"/>
              <a:t>. (</a:t>
            </a:r>
            <a:r>
              <a:rPr lang="lv-LV" err="1"/>
              <a:t>internetresursi</a:t>
            </a:r>
            <a:r>
              <a:rPr lang="lv-LV"/>
              <a:t>)</a:t>
            </a:r>
            <a:endParaRPr/>
          </a:p>
          <a:p>
            <a:r>
              <a:rPr lang="lv-LV"/>
              <a:t>5. </a:t>
            </a:r>
            <a:r>
              <a:rPr lang="lv-LV" err="1"/>
              <a:t>Dukulis</a:t>
            </a:r>
            <a:r>
              <a:rPr lang="lv-LV"/>
              <a:t>, I., </a:t>
            </a:r>
            <a:r>
              <a:rPr lang="lv-LV" err="1"/>
              <a:t>Gultniece</a:t>
            </a:r>
            <a:r>
              <a:rPr lang="lv-LV"/>
              <a:t>, I., </a:t>
            </a:r>
            <a:r>
              <a:rPr lang="lv-LV" err="1"/>
              <a:t>Ivane</a:t>
            </a:r>
            <a:r>
              <a:rPr lang="lv-LV"/>
              <a:t> A. u. c. Datorzinību pamati [tiešsaiste]. Rīga: LIIS, 2001 –[atsauce 18.02.2009.]. Pieejams internetā: </a:t>
            </a:r>
            <a:r>
              <a:rPr lang="lv-LV">
                <a:hlinkClick r:id="rId3"/>
              </a:rPr>
              <a:t>http://www.liis.lv/mspamati</a:t>
            </a:r>
            <a:r>
              <a:rPr lang="lv-LV"/>
              <a:t>. (</a:t>
            </a:r>
            <a:r>
              <a:rPr lang="lv-LV" err="1"/>
              <a:t>internetresursi</a:t>
            </a:r>
            <a:r>
              <a:rPr lang="lv-LV"/>
              <a:t>)</a:t>
            </a:r>
            <a:endParaRPr/>
          </a:p>
          <a:p>
            <a:r>
              <a:rPr lang="lv-LV"/>
              <a:t>6. </a:t>
            </a:r>
            <a:r>
              <a:rPr lang="lv-LV" err="1"/>
              <a:t>Eko</a:t>
            </a:r>
            <a:r>
              <a:rPr lang="lv-LV"/>
              <a:t>, U. Kā uzrakstīt diplomdarbu. Rīga : Jāņa Rozes apgāds, 2006. 319 lpp. (grāmata)</a:t>
            </a:r>
            <a:endParaRPr/>
          </a:p>
          <a:p>
            <a:r>
              <a:rPr lang="lv-LV"/>
              <a:t>7. </a:t>
            </a:r>
            <a:r>
              <a:rPr lang="lv-LV" err="1"/>
              <a:t>JaciFresenius</a:t>
            </a:r>
            <a:r>
              <a:rPr lang="lv-LV"/>
              <a:t>, W., </a:t>
            </a:r>
            <a:r>
              <a:rPr lang="lv-LV" err="1"/>
              <a:t>Quentin</a:t>
            </a:r>
            <a:r>
              <a:rPr lang="lv-LV"/>
              <a:t>, K. E., Schneider, W. </a:t>
            </a:r>
            <a:r>
              <a:rPr lang="lv-LV" err="1"/>
              <a:t>Water</a:t>
            </a:r>
            <a:r>
              <a:rPr lang="lv-LV"/>
              <a:t> </a:t>
            </a:r>
            <a:r>
              <a:rPr lang="lv-LV" err="1"/>
              <a:t>Analysis</a:t>
            </a:r>
            <a:r>
              <a:rPr lang="lv-LV"/>
              <a:t>. Berlin–</a:t>
            </a:r>
            <a:r>
              <a:rPr lang="lv-LV" err="1"/>
              <a:t>Heidelberg</a:t>
            </a:r>
            <a:r>
              <a:rPr lang="lv-LV"/>
              <a:t> : </a:t>
            </a:r>
            <a:r>
              <a:rPr lang="lv-LV" err="1"/>
              <a:t>Springer</a:t>
            </a:r>
            <a:r>
              <a:rPr lang="lv-LV"/>
              <a:t> </a:t>
            </a:r>
            <a:r>
              <a:rPr lang="lv-LV" err="1"/>
              <a:t>Verlag</a:t>
            </a:r>
            <a:r>
              <a:rPr lang="lv-LV"/>
              <a:t>, 1988. 804 p. (grāmata)</a:t>
            </a:r>
            <a:endParaRPr/>
          </a:p>
          <a:p>
            <a:r>
              <a:rPr lang="lv-LV"/>
              <a:t>8. «Izglītības likums» (konsolidētā versija) [tiešsaiste]. [atsauce 01.01.2008.]. Pieejams Internetā: </a:t>
            </a:r>
            <a:r>
              <a:rPr lang="lv-LV">
                <a:hlinkClick r:id="rId4"/>
              </a:rPr>
              <a:t>http://likumi.lv/doc.php?mode=DOC&amp;id=50759</a:t>
            </a:r>
            <a:r>
              <a:rPr lang="lv-LV"/>
              <a:t> (</a:t>
            </a:r>
            <a:r>
              <a:rPr lang="lv-LV" err="1"/>
              <a:t>internetresursi</a:t>
            </a:r>
            <a:r>
              <a:rPr lang="lv-LV"/>
              <a:t>)</a:t>
            </a:r>
            <a:endParaRPr/>
          </a:p>
          <a:p>
            <a:r>
              <a:rPr lang="lv-LV"/>
              <a:t>9. </a:t>
            </a:r>
            <a:r>
              <a:rPr lang="lv-LV" err="1"/>
              <a:t>Mirsky</a:t>
            </a:r>
            <a:r>
              <a:rPr lang="lv-LV"/>
              <a:t>, A. K., </a:t>
            </a:r>
            <a:r>
              <a:rPr lang="lv-LV" err="1"/>
              <a:t>Jacimirsky</a:t>
            </a:r>
            <a:r>
              <a:rPr lang="lv-LV"/>
              <a:t>, N. T., </a:t>
            </a:r>
            <a:r>
              <a:rPr lang="lv-LV" err="1"/>
              <a:t>Krivova</a:t>
            </a:r>
            <a:r>
              <a:rPr lang="lv-LV"/>
              <a:t>, S. B. </a:t>
            </a:r>
            <a:r>
              <a:rPr lang="lv-LV" err="1"/>
              <a:t>Interactions</a:t>
            </a:r>
            <a:r>
              <a:rPr lang="lv-LV"/>
              <a:t> </a:t>
            </a:r>
            <a:r>
              <a:rPr lang="lv-LV" err="1"/>
              <a:t>Between</a:t>
            </a:r>
            <a:r>
              <a:rPr lang="lv-LV"/>
              <a:t> </a:t>
            </a:r>
            <a:r>
              <a:rPr lang="lv-LV" err="1"/>
              <a:t>Exposure</a:t>
            </a:r>
            <a:r>
              <a:rPr lang="lv-LV"/>
              <a:t> to O3 </a:t>
            </a:r>
            <a:r>
              <a:rPr lang="lv-LV" err="1"/>
              <a:t>and</a:t>
            </a:r>
            <a:r>
              <a:rPr lang="lv-LV"/>
              <a:t> </a:t>
            </a:r>
            <a:r>
              <a:rPr lang="lv-LV" err="1"/>
              <a:t>Nutrient</a:t>
            </a:r>
            <a:r>
              <a:rPr lang="lv-LV"/>
              <a:t> Status </a:t>
            </a:r>
            <a:r>
              <a:rPr lang="lv-LV" err="1"/>
              <a:t>of</a:t>
            </a:r>
            <a:r>
              <a:rPr lang="lv-LV"/>
              <a:t> </a:t>
            </a:r>
            <a:r>
              <a:rPr lang="lv-LV" err="1"/>
              <a:t>Trees</a:t>
            </a:r>
            <a:r>
              <a:rPr lang="lv-LV"/>
              <a:t>. </a:t>
            </a:r>
            <a:r>
              <a:rPr lang="lv-LV" err="1"/>
              <a:t>Журнал</a:t>
            </a:r>
            <a:r>
              <a:rPr lang="lv-LV"/>
              <a:t> </a:t>
            </a:r>
            <a:r>
              <a:rPr lang="lv-LV" err="1"/>
              <a:t>общей</a:t>
            </a:r>
            <a:r>
              <a:rPr lang="lv-LV"/>
              <a:t> </a:t>
            </a:r>
            <a:r>
              <a:rPr lang="lv-LV" err="1"/>
              <a:t>химии</a:t>
            </a:r>
            <a:r>
              <a:rPr lang="lv-LV"/>
              <a:t>, 1992, N 62, с. 916–921. (žurnāls)</a:t>
            </a:r>
            <a:endParaRPr/>
          </a:p>
          <a:p>
            <a:r>
              <a:rPr lang="lv-LV"/>
              <a:t>10. Ozoliņš, P. Veterinārmedicīnas fakultāte. No: Latvijas Universitāte divdesmit gados 1919.–1939. 1. daļa, Rīga : LU, 1939, 505.–518. lpp. ( raksti grāmatās )</a:t>
            </a:r>
            <a:endParaRPr/>
          </a:p>
          <a:p>
            <a:r>
              <a:rPr lang="lv-LV"/>
              <a:t>11. Skudra, A. </a:t>
            </a:r>
            <a:r>
              <a:rPr lang="lv-LV" err="1"/>
              <a:t>Failure</a:t>
            </a:r>
            <a:r>
              <a:rPr lang="lv-LV"/>
              <a:t> </a:t>
            </a:r>
            <a:r>
              <a:rPr lang="lv-LV" err="1"/>
              <a:t>Mechanics</a:t>
            </a:r>
            <a:r>
              <a:rPr lang="lv-LV"/>
              <a:t> </a:t>
            </a:r>
            <a:r>
              <a:rPr lang="lv-LV" err="1"/>
              <a:t>of</a:t>
            </a:r>
            <a:r>
              <a:rPr lang="lv-LV"/>
              <a:t> </a:t>
            </a:r>
            <a:r>
              <a:rPr lang="lv-LV" err="1"/>
              <a:t>Composites</a:t>
            </a:r>
            <a:r>
              <a:rPr lang="lv-LV"/>
              <a:t>. </a:t>
            </a:r>
            <a:r>
              <a:rPr lang="lv-LV" err="1"/>
              <a:t>In</a:t>
            </a:r>
            <a:r>
              <a:rPr lang="lv-LV"/>
              <a:t>: </a:t>
            </a:r>
            <a:r>
              <a:rPr lang="lv-LV" err="1"/>
              <a:t>Handbook</a:t>
            </a:r>
            <a:r>
              <a:rPr lang="lv-LV"/>
              <a:t> </a:t>
            </a:r>
            <a:r>
              <a:rPr lang="lv-LV" err="1"/>
              <a:t>of</a:t>
            </a:r>
            <a:r>
              <a:rPr lang="lv-LV"/>
              <a:t> </a:t>
            </a:r>
            <a:r>
              <a:rPr lang="lv-LV" err="1"/>
              <a:t>Composites</a:t>
            </a:r>
            <a:r>
              <a:rPr lang="lv-LV"/>
              <a:t>. North </a:t>
            </a:r>
            <a:r>
              <a:rPr lang="lv-LV" err="1"/>
              <a:t>Holland</a:t>
            </a:r>
            <a:r>
              <a:rPr lang="lv-LV"/>
              <a:t> </a:t>
            </a:r>
            <a:r>
              <a:rPr lang="lv-LV" err="1"/>
              <a:t>Publ</a:t>
            </a:r>
            <a:r>
              <a:rPr lang="lv-LV"/>
              <a:t>., </a:t>
            </a:r>
            <a:r>
              <a:rPr lang="lv-LV" err="1"/>
              <a:t>New</a:t>
            </a:r>
            <a:r>
              <a:rPr lang="lv-LV"/>
              <a:t> </a:t>
            </a:r>
            <a:r>
              <a:rPr lang="lv-LV" err="1"/>
              <a:t>York</a:t>
            </a:r>
            <a:r>
              <a:rPr lang="lv-LV"/>
              <a:t> </a:t>
            </a:r>
            <a:r>
              <a:rPr lang="lv-LV" err="1"/>
              <a:t>et</a:t>
            </a:r>
            <a:r>
              <a:rPr lang="lv-LV"/>
              <a:t>. </a:t>
            </a:r>
            <a:r>
              <a:rPr lang="lv-LV" err="1"/>
              <a:t>al</a:t>
            </a:r>
            <a:r>
              <a:rPr lang="lv-LV"/>
              <a:t>., 1984, </a:t>
            </a:r>
            <a:r>
              <a:rPr lang="lv-LV" err="1"/>
              <a:t>vol</a:t>
            </a:r>
            <a:r>
              <a:rPr lang="lv-LV"/>
              <a:t>. 3. , p. 1–69. ( raksti grāmatās )</a:t>
            </a:r>
            <a:endParaRPr/>
          </a:p>
        </p:txBody>
      </p:sp>
    </p:spTree>
    <p:extLst>
      <p:ext uri="{BB962C8B-B14F-4D97-AF65-F5344CB8AC3E}">
        <p14:creationId xmlns:p14="http://schemas.microsoft.com/office/powerpoint/2010/main" val="10943673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a:t>Pielikumi</a:t>
            </a:r>
          </a:p>
        </p:txBody>
      </p:sp>
      <p:sp>
        <p:nvSpPr>
          <p:cNvPr id="3" name="Satura vietturis 2"/>
          <p:cNvSpPr>
            <a:spLocks noGrp="1"/>
          </p:cNvSpPr>
          <p:nvPr>
            <p:ph idx="1"/>
          </p:nvPr>
        </p:nvSpPr>
        <p:spPr/>
        <p:txBody>
          <a:bodyPr vert="horz" lIns="91440" tIns="45720" rIns="91440" bIns="45720" rtlCol="0" anchor="t">
            <a:normAutofit fontScale="70000" lnSpcReduction="20000"/>
          </a:bodyPr>
          <a:lstStyle/>
          <a:p>
            <a:pPr>
              <a:buNone/>
            </a:pPr>
            <a:r>
              <a:rPr lang="lv-LV"/>
              <a:t>Pielikumus numurē (parasti lapas augšējā labajā stūrī).</a:t>
            </a:r>
          </a:p>
          <a:p>
            <a:pPr>
              <a:buNone/>
            </a:pPr>
            <a:r>
              <a:rPr lang="lv-LV"/>
              <a:t>Pielikumi neietilpst darba lappušu kopējā skaitā.</a:t>
            </a:r>
            <a:endParaRPr/>
          </a:p>
          <a:p>
            <a:pPr>
              <a:buNone/>
            </a:pPr>
            <a:r>
              <a:rPr lang="lv-LV"/>
              <a:t>Katram attēlam (tabula, shēma utt.) ir nosaukums un numurs (pielikumā ir sava numerācijas kārtība).</a:t>
            </a:r>
            <a:endParaRPr/>
          </a:p>
          <a:p>
            <a:pPr>
              <a:buNone/>
            </a:pPr>
            <a:r>
              <a:rPr lang="lv-LV"/>
              <a:t>Jāpievieno tikai tie dokumenti:</a:t>
            </a:r>
            <a:endParaRPr/>
          </a:p>
          <a:p>
            <a:pPr>
              <a:buNone/>
            </a:pPr>
            <a:r>
              <a:rPr lang="lv-LV"/>
              <a:t>•kas ir patiešām svarīgi un uz kuriem ir atsauces darbā;</a:t>
            </a:r>
            <a:endParaRPr/>
          </a:p>
          <a:p>
            <a:pPr>
              <a:buNone/>
            </a:pPr>
            <a:r>
              <a:rPr lang="lv-LV"/>
              <a:t>•arhīva dokumentu un interviju kopijas;</a:t>
            </a:r>
            <a:endParaRPr/>
          </a:p>
          <a:p>
            <a:pPr>
              <a:buNone/>
            </a:pPr>
            <a:r>
              <a:rPr lang="lv-LV"/>
              <a:t>•vēstuļu pieraksti;</a:t>
            </a:r>
            <a:endParaRPr/>
          </a:p>
          <a:p>
            <a:pPr>
              <a:buNone/>
            </a:pPr>
            <a:r>
              <a:rPr lang="lv-LV"/>
              <a:t>•aptaujas lapas paraugi, anketu apkopojuma tabulas;</a:t>
            </a:r>
            <a:endParaRPr/>
          </a:p>
          <a:p>
            <a:pPr>
              <a:buNone/>
            </a:pPr>
            <a:r>
              <a:rPr lang="lv-LV"/>
              <a:t>•fotogrāfijas vai to kopijas;</a:t>
            </a:r>
            <a:endParaRPr/>
          </a:p>
          <a:p>
            <a:pPr>
              <a:buNone/>
            </a:pPr>
            <a:r>
              <a:rPr lang="lv-LV"/>
              <a:t>•lielas pārskata tabulas;</a:t>
            </a:r>
            <a:endParaRPr/>
          </a:p>
          <a:p>
            <a:pPr>
              <a:buNone/>
            </a:pPr>
            <a:r>
              <a:rPr lang="lv-LV"/>
              <a:t>•kartes.</a:t>
            </a:r>
            <a:endParaRPr/>
          </a:p>
          <a:p>
            <a:pPr>
              <a:buNone/>
            </a:pPr>
            <a:r>
              <a:rPr lang="lv-LV"/>
              <a:t>Pielikums apjoms –ne vairāk kā 1/3 no pārējā darba.</a:t>
            </a:r>
            <a:endParaRPr/>
          </a:p>
        </p:txBody>
      </p:sp>
    </p:spTree>
    <p:extLst>
      <p:ext uri="{BB962C8B-B14F-4D97-AF65-F5344CB8AC3E}">
        <p14:creationId xmlns:p14="http://schemas.microsoft.com/office/powerpoint/2010/main" val="39825817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a:t>Secinājumi un priekšlikumi</a:t>
            </a:r>
          </a:p>
        </p:txBody>
      </p:sp>
      <p:sp>
        <p:nvSpPr>
          <p:cNvPr id="3" name="Satura vietturis 2"/>
          <p:cNvSpPr>
            <a:spLocks noGrp="1"/>
          </p:cNvSpPr>
          <p:nvPr>
            <p:ph idx="1"/>
          </p:nvPr>
        </p:nvSpPr>
        <p:spPr/>
        <p:txBody>
          <a:bodyPr vert="horz" lIns="91440" tIns="45720" rIns="91440" bIns="45720" rtlCol="0" anchor="t">
            <a:normAutofit fontScale="62500" lnSpcReduction="20000"/>
          </a:bodyPr>
          <a:lstStyle/>
          <a:p>
            <a:endParaRPr lang="lv-LV"/>
          </a:p>
          <a:p>
            <a:pPr marL="0" indent="0">
              <a:buNone/>
            </a:pPr>
            <a:r>
              <a:rPr lang="lv-LV"/>
              <a:t>1.Šai daļai jābūt īsai, konkrētai. Jācenšas izvairīties no liekvārdības.</a:t>
            </a:r>
            <a:endParaRPr/>
          </a:p>
          <a:p>
            <a:pPr marL="0" indent="0">
              <a:buNone/>
            </a:pPr>
            <a:r>
              <a:rPr lang="lv-LV"/>
              <a:t>2.Tajā atspoguļo darba rezultātu novērtējumu un to atbilstību pētījuma mērķim un uzdevumiem, kā arī darba gaitā radušos patstāvīgos atzinumus.</a:t>
            </a:r>
            <a:endParaRPr/>
          </a:p>
          <a:p>
            <a:pPr marL="0" indent="0">
              <a:buNone/>
            </a:pPr>
            <a:r>
              <a:rPr lang="lv-LV"/>
              <a:t>3.Visbiežāk secinājumus pieņemts veidot par katru nodaļu vai apakšnodaļu, atklājot galveno, kas attiecīgajā nodaļā patstāvīgi izpētīts.</a:t>
            </a:r>
            <a:endParaRPr/>
          </a:p>
          <a:p>
            <a:pPr marL="0" indent="0">
              <a:buNone/>
            </a:pPr>
            <a:r>
              <a:rPr lang="lv-LV"/>
              <a:t>4.Darba beigās ir atsevišķa nodaļa galvenajiem secinājumiem, kur jāveido vismaz 3 secinājumi par teorētisko daļu un 3 – 4 secinājumi par praktisko daļu.</a:t>
            </a:r>
            <a:endParaRPr/>
          </a:p>
          <a:p>
            <a:pPr marL="0" indent="0">
              <a:buNone/>
            </a:pPr>
            <a:r>
              <a:rPr lang="lv-LV"/>
              <a:t>5.Secinājumi jānumurē un katrs jāraksta atsevišķā rindkopā.</a:t>
            </a:r>
            <a:endParaRPr/>
          </a:p>
          <a:p>
            <a:pPr marL="0" indent="0">
              <a:buNone/>
            </a:pPr>
            <a:r>
              <a:rPr lang="lv-LV"/>
              <a:t>6.Secinājums var būt izteikts vairākos teikumos.</a:t>
            </a:r>
            <a:endParaRPr/>
          </a:p>
          <a:p>
            <a:pPr marL="0" indent="0">
              <a:buNone/>
            </a:pPr>
            <a:r>
              <a:rPr lang="lv-LV"/>
              <a:t>Ja ir jaunas idejas pētījuma turpināšanai, tad izveido atsevišķu apakšnodaļu–Priekšlikumi.</a:t>
            </a:r>
            <a:endParaRPr/>
          </a:p>
          <a:p>
            <a:pPr marL="0" indent="0">
              <a:buNone/>
            </a:pPr>
            <a:r>
              <a:rPr lang="lv-LV"/>
              <a:t>Priekšlikumiem jābalstās uz secinājumiem un jābūt reāli īstenojamiem turpmākajā darbībā.</a:t>
            </a:r>
            <a:endParaRPr/>
          </a:p>
        </p:txBody>
      </p:sp>
    </p:spTree>
    <p:extLst>
      <p:ext uri="{BB962C8B-B14F-4D97-AF65-F5344CB8AC3E}">
        <p14:creationId xmlns:p14="http://schemas.microsoft.com/office/powerpoint/2010/main" val="25831459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46303"/>
            <a:ext cx="8229600" cy="1143000"/>
          </a:xfrm>
        </p:spPr>
        <p:txBody>
          <a:bodyPr/>
          <a:lstStyle/>
          <a:p>
            <a:r>
              <a:rPr lang="lv-LV" err="1"/>
              <a:t>Priekšaizstāvēšana</a:t>
            </a:r>
          </a:p>
        </p:txBody>
      </p:sp>
      <p:sp>
        <p:nvSpPr>
          <p:cNvPr id="3" name="Satura vietturis 2"/>
          <p:cNvSpPr>
            <a:spLocks noGrp="1"/>
          </p:cNvSpPr>
          <p:nvPr>
            <p:ph idx="1"/>
          </p:nvPr>
        </p:nvSpPr>
        <p:spPr>
          <a:xfrm>
            <a:off x="457200" y="586703"/>
            <a:ext cx="8229600" cy="4525963"/>
          </a:xfrm>
        </p:spPr>
        <p:txBody>
          <a:bodyPr vert="horz" lIns="91440" tIns="45720" rIns="91440" bIns="45720" rtlCol="0" anchor="t">
            <a:noAutofit/>
          </a:bodyPr>
          <a:lstStyle/>
          <a:p>
            <a:pPr>
              <a:buNone/>
            </a:pPr>
            <a:endParaRPr lang="lv-LV" sz="1800"/>
          </a:p>
          <a:p>
            <a:pPr>
              <a:buNone/>
            </a:pPr>
            <a:r>
              <a:rPr lang="lv-LV" sz="1800"/>
              <a:t>Prezentācijas saturs</a:t>
            </a:r>
            <a:endParaRPr sz="1800"/>
          </a:p>
          <a:p>
            <a:pPr>
              <a:buNone/>
            </a:pPr>
            <a:r>
              <a:rPr lang="lv-LV" sz="1800"/>
              <a:t>Ievads (20% no laika):</a:t>
            </a:r>
            <a:endParaRPr sz="1800"/>
          </a:p>
          <a:p>
            <a:pPr>
              <a:buNone/>
            </a:pPr>
            <a:r>
              <a:rPr lang="lv-LV" sz="1800"/>
              <a:t>–Sevis un tēmas pieteikšana(izvēles pamatojums), interesants fakts par tēmas izvēli</a:t>
            </a:r>
            <a:endParaRPr sz="1800"/>
          </a:p>
          <a:p>
            <a:pPr>
              <a:buNone/>
            </a:pPr>
            <a:r>
              <a:rPr lang="lv-LV" sz="1800"/>
              <a:t>–darba tēma; darba mērķis; darbā izvirzītie uzdevumi un metodes.</a:t>
            </a:r>
            <a:endParaRPr sz="1800"/>
          </a:p>
          <a:p>
            <a:pPr>
              <a:buNone/>
            </a:pPr>
            <a:r>
              <a:rPr lang="lv-LV" sz="1800"/>
              <a:t>Galvenā daļa (60% no laika):</a:t>
            </a:r>
            <a:endParaRPr sz="1800"/>
          </a:p>
          <a:p>
            <a:pPr>
              <a:buNone/>
            </a:pPr>
            <a:r>
              <a:rPr lang="lv-LV" sz="1800"/>
              <a:t>–informācija par to, kas izdarīts teorētiskās daļas izstrādē (kādi informācijas avoti ir apskatīti, iespējamais izmantoto informācijas avotu saraksts);</a:t>
            </a:r>
            <a:endParaRPr sz="1800"/>
          </a:p>
          <a:p>
            <a:pPr>
              <a:buNone/>
            </a:pPr>
            <a:r>
              <a:rPr lang="lv-LV" sz="1800"/>
              <a:t>Secinājumi (20% no laika):</a:t>
            </a:r>
            <a:endParaRPr sz="1800"/>
          </a:p>
          <a:p>
            <a:pPr>
              <a:buNone/>
            </a:pPr>
            <a:r>
              <a:rPr lang="lv-LV" sz="1800"/>
              <a:t>–vai izvēlētā tēma interesanta;</a:t>
            </a:r>
            <a:endParaRPr sz="1800"/>
          </a:p>
          <a:p>
            <a:pPr>
              <a:buNone/>
            </a:pPr>
            <a:r>
              <a:rPr lang="lv-LV" sz="1800"/>
              <a:t>–vai nepieciešamas kādas izmaiņas ZPD tēmas formulējumā;</a:t>
            </a:r>
            <a:endParaRPr sz="1800"/>
          </a:p>
          <a:p>
            <a:pPr>
              <a:buNone/>
            </a:pPr>
            <a:r>
              <a:rPr lang="lv-LV" sz="1800"/>
              <a:t>–paveicamie darbi;</a:t>
            </a:r>
            <a:endParaRPr sz="1800"/>
          </a:p>
          <a:p>
            <a:pPr>
              <a:buNone/>
            </a:pPr>
            <a:r>
              <a:rPr lang="lv-LV" sz="1800"/>
              <a:t>–vai un kāda palīdzība nepieciešama.</a:t>
            </a:r>
            <a:endParaRPr sz="1800"/>
          </a:p>
          <a:p>
            <a:pPr>
              <a:buNone/>
            </a:pPr>
            <a:r>
              <a:rPr lang="lv-LV" sz="1800"/>
              <a:t>Atbildes uz komisijas uzdotajiem jautājumiem.</a:t>
            </a:r>
            <a:endParaRPr sz="1800"/>
          </a:p>
          <a:p>
            <a:pPr>
              <a:buNone/>
            </a:pPr>
            <a:r>
              <a:rPr lang="lv-LV" sz="1800" err="1"/>
              <a:t>Priekšaizstāvēšanas</a:t>
            </a:r>
            <a:r>
              <a:rPr lang="lv-LV" sz="1800"/>
              <a:t> prezentācijas laiks 4-5 minūtes</a:t>
            </a:r>
            <a:endParaRPr sz="1800"/>
          </a:p>
          <a:p>
            <a:pPr>
              <a:buNone/>
            </a:pPr>
            <a:r>
              <a:rPr lang="lv-LV" sz="1800"/>
              <a:t>Par vizuālo prezentāciju -</a:t>
            </a:r>
            <a:endParaRPr sz="1800"/>
          </a:p>
          <a:p>
            <a:pPr>
              <a:buNone/>
            </a:pPr>
            <a:r>
              <a:rPr lang="lv-LV" sz="1800"/>
              <a:t>sk. http://www.slideshare.net/r6vsk/par-prezentciju</a:t>
            </a:r>
            <a:endParaRPr sz="1800"/>
          </a:p>
        </p:txBody>
      </p:sp>
    </p:spTree>
    <p:extLst>
      <p:ext uri="{BB962C8B-B14F-4D97-AF65-F5344CB8AC3E}">
        <p14:creationId xmlns:p14="http://schemas.microsoft.com/office/powerpoint/2010/main" val="29605249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a:t>Kopsavilkums</a:t>
            </a:r>
          </a:p>
        </p:txBody>
      </p:sp>
      <p:sp>
        <p:nvSpPr>
          <p:cNvPr id="3" name="Satura vietturis 2"/>
          <p:cNvSpPr>
            <a:spLocks noGrp="1"/>
          </p:cNvSpPr>
          <p:nvPr>
            <p:ph idx="1"/>
          </p:nvPr>
        </p:nvSpPr>
        <p:spPr/>
        <p:txBody>
          <a:bodyPr vert="horz" lIns="91440" tIns="45720" rIns="91440" bIns="45720" rtlCol="0" anchor="t">
            <a:normAutofit fontScale="47500" lnSpcReduction="20000"/>
          </a:bodyPr>
          <a:lstStyle/>
          <a:p>
            <a:pPr marL="0" indent="0">
              <a:buNone/>
            </a:pPr>
            <a:r>
              <a:rPr lang="lv-LV"/>
              <a:t>Kopsavilkums nepieciešams darba vērtēšanas komisijai, tas obligāti jāiesniedz kopā ar darbu. Kopsavilkuma apjoms nedrīkst pārsniegt vienu lapaspusi, tas ir plašāks nekā anotācija. Tajā jāietver svarīgākais darbā.</a:t>
            </a:r>
          </a:p>
          <a:p>
            <a:pPr marL="0" indent="0">
              <a:buNone/>
            </a:pPr>
            <a:r>
              <a:rPr lang="lv-LV"/>
              <a:t> Kopsavilkuma struktūra ir:</a:t>
            </a:r>
            <a:endParaRPr/>
          </a:p>
          <a:p>
            <a:pPr marL="0" indent="0">
              <a:buNone/>
            </a:pPr>
            <a:r>
              <a:rPr lang="lv-LV"/>
              <a:t>darba nosaukums, sekcija;</a:t>
            </a:r>
            <a:endParaRPr/>
          </a:p>
          <a:p>
            <a:pPr marL="0" indent="0">
              <a:buNone/>
            </a:pPr>
            <a:r>
              <a:rPr lang="lv-LV"/>
              <a:t>darba autors, darba vadītājs;</a:t>
            </a:r>
            <a:endParaRPr/>
          </a:p>
          <a:p>
            <a:pPr marL="0" indent="0">
              <a:buNone/>
            </a:pPr>
            <a:r>
              <a:rPr lang="lv-LV"/>
              <a:t>tēmas izvēles pamatojums, mērķis, uzdevumi, hipotēze;</a:t>
            </a:r>
            <a:endParaRPr/>
          </a:p>
          <a:p>
            <a:pPr marL="0" indent="0">
              <a:buNone/>
            </a:pPr>
            <a:r>
              <a:rPr lang="lv-LV"/>
              <a:t>pētījuma etapi un darba gaita. Pētījumā izmantotās metodes;</a:t>
            </a:r>
            <a:endParaRPr/>
          </a:p>
          <a:p>
            <a:pPr marL="0" indent="0">
              <a:buNone/>
            </a:pPr>
            <a:r>
              <a:rPr lang="lv-LV"/>
              <a:t>darba apjoms: darbs apkopots …lappusēs, pievienoti …pielikumi;</a:t>
            </a:r>
            <a:endParaRPr/>
          </a:p>
          <a:p>
            <a:pPr marL="0" indent="0">
              <a:buNone/>
            </a:pPr>
            <a:r>
              <a:rPr lang="lv-LV"/>
              <a:t>darba struktūra: ievads, …nodaļas, …apakšnodaļas, secinājumi, izmantotās informācijas avotu saraksts, anotācija, pielikumi;.</a:t>
            </a:r>
            <a:endParaRPr/>
          </a:p>
          <a:p>
            <a:pPr marL="0" indent="0">
              <a:buNone/>
            </a:pPr>
            <a:r>
              <a:rPr lang="lv-LV"/>
              <a:t>darba mērķis, uzdevumi, izvirzītā hipotēze (ja tāda ir);</a:t>
            </a:r>
            <a:endParaRPr/>
          </a:p>
          <a:p>
            <a:pPr marL="0" indent="0">
              <a:buNone/>
            </a:pPr>
            <a:r>
              <a:rPr lang="lv-LV"/>
              <a:t>teorētiskās daļas apraksts</a:t>
            </a:r>
            <a:endParaRPr/>
          </a:p>
          <a:p>
            <a:pPr marL="0" indent="0">
              <a:buNone/>
            </a:pPr>
            <a:r>
              <a:rPr lang="lv-LV"/>
              <a:t>………………………………………………………………………………………………………………………………………………;</a:t>
            </a:r>
            <a:endParaRPr/>
          </a:p>
          <a:p>
            <a:pPr marL="0" indent="0">
              <a:buNone/>
            </a:pPr>
            <a:r>
              <a:rPr lang="lv-LV"/>
              <a:t>praktiskās daļas apraksts</a:t>
            </a:r>
            <a:endParaRPr/>
          </a:p>
          <a:p>
            <a:pPr marL="0" indent="0">
              <a:buNone/>
            </a:pPr>
            <a:r>
              <a:rPr lang="lv-LV"/>
              <a:t>………………………………………………………………………………………………………………………………………………;</a:t>
            </a:r>
            <a:endParaRPr/>
          </a:p>
          <a:p>
            <a:pPr marL="0" indent="0">
              <a:buNone/>
            </a:pPr>
            <a:r>
              <a:rPr lang="lv-LV"/>
              <a:t>pētījuma metodes;</a:t>
            </a:r>
            <a:endParaRPr/>
          </a:p>
          <a:p>
            <a:pPr marL="0" indent="0">
              <a:buNone/>
            </a:pPr>
            <a:r>
              <a:rPr lang="lv-LV"/>
              <a:t>secinājumi (būtiskākie).</a:t>
            </a:r>
            <a:endParaRPr/>
          </a:p>
          <a:p>
            <a:pPr marL="0" indent="0">
              <a:buNone/>
            </a:pPr>
            <a:r>
              <a:rPr lang="lv-LV"/>
              <a:t>Kopsavilkums jāiesniedz atsevišķi. Lai būtu drošība, ieteicams tā kopiju ievietot pašā darbā. Kopsavilkums nav iešujams darbā, bet ir uz atsevišķas lapas.</a:t>
            </a:r>
            <a:endParaRPr/>
          </a:p>
        </p:txBody>
      </p:sp>
    </p:spTree>
    <p:extLst>
      <p:ext uri="{BB962C8B-B14F-4D97-AF65-F5344CB8AC3E}">
        <p14:creationId xmlns:p14="http://schemas.microsoft.com/office/powerpoint/2010/main" val="1894182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a:t>Zinātniski pētnieciskā darba tehniskais noformējums</a:t>
            </a:r>
          </a:p>
        </p:txBody>
      </p:sp>
      <p:sp>
        <p:nvSpPr>
          <p:cNvPr id="3" name="Content Placeholder 2"/>
          <p:cNvSpPr>
            <a:spLocks noGrp="1"/>
          </p:cNvSpPr>
          <p:nvPr>
            <p:ph idx="1"/>
          </p:nvPr>
        </p:nvSpPr>
        <p:spPr/>
        <p:txBody>
          <a:bodyPr vert="horz" lIns="91440" tIns="45720" rIns="91440" bIns="45720" rtlCol="0" anchor="t">
            <a:normAutofit fontScale="47500" lnSpcReduction="20000"/>
          </a:bodyPr>
          <a:lstStyle/>
          <a:p>
            <a:endParaRPr lang="lv-LV"/>
          </a:p>
          <a:p>
            <a:r>
              <a:rPr lang="lv-LV" dirty="0"/>
              <a:t>Darba pamatteksts ir:</a:t>
            </a:r>
            <a:endParaRPr dirty="0"/>
          </a:p>
          <a:p>
            <a:r>
              <a:rPr lang="lv-LV" dirty="0"/>
              <a:t>–ne garāks par 24 lappusēm (A4 formāts) humanitāro un sociālo zinātņu sekcijās;</a:t>
            </a:r>
            <a:endParaRPr dirty="0"/>
          </a:p>
          <a:p>
            <a:r>
              <a:rPr lang="lv-LV" dirty="0"/>
              <a:t>–ne garāks par 16 lappusēm (A4 formāts) dabaszinātņu sekcijās.</a:t>
            </a:r>
            <a:endParaRPr dirty="0"/>
          </a:p>
          <a:p>
            <a:r>
              <a:rPr lang="lv-LV" dirty="0"/>
              <a:t>Darba aizstāvēšanā jāizmanto prezentācija. Darbu iesniedzot vērtēšanai, titullapā jābūt autora/u un darba vadītāja parakstam.</a:t>
            </a:r>
            <a:endParaRPr dirty="0"/>
          </a:p>
          <a:p>
            <a:r>
              <a:rPr lang="lv-LV" dirty="0"/>
              <a:t>Darbs rakstāms latviešu valodā (izņemot cittautu valodniecības darbos) uz A4 formāta baltām lapām  uz vienas puses, datorrakstā.</a:t>
            </a:r>
            <a:endParaRPr dirty="0"/>
          </a:p>
          <a:p>
            <a:pPr marL="0" indent="0">
              <a:buNone/>
            </a:pPr>
            <a:r>
              <a:rPr lang="lv-LV" dirty="0"/>
              <a:t>Jāievēro šādi teksta attālumi no lapas malām:</a:t>
            </a:r>
            <a:endParaRPr dirty="0"/>
          </a:p>
          <a:p>
            <a:r>
              <a:rPr lang="lv-LV" dirty="0"/>
              <a:t>2,5 cm no visām lapas pusēm.</a:t>
            </a:r>
            <a:endParaRPr dirty="0"/>
          </a:p>
          <a:p>
            <a:r>
              <a:rPr lang="lv-LV" dirty="0"/>
              <a:t>Tekstā vārdus nesaīsina (piem.: b-ka, </a:t>
            </a:r>
            <a:r>
              <a:rPr lang="lv-LV" dirty="0" err="1"/>
              <a:t>grām</a:t>
            </a:r>
            <a:r>
              <a:rPr lang="lv-LV" dirty="0"/>
              <a:t>.). Rindkopa jāsāk ar atkāpi (1cm).</a:t>
            </a:r>
            <a:endParaRPr dirty="0"/>
          </a:p>
          <a:p>
            <a:r>
              <a:rPr lang="lv-LV" dirty="0"/>
              <a:t>Darba teksts jāizlīdzina pēc abām malām .</a:t>
            </a:r>
            <a:endParaRPr dirty="0"/>
          </a:p>
          <a:p>
            <a:r>
              <a:rPr lang="lv-LV" dirty="0"/>
              <a:t>Lappuses numurē ar arābu cipariem, tos rakstot lappuses apakšā.</a:t>
            </a:r>
            <a:endParaRPr dirty="0"/>
          </a:p>
          <a:p>
            <a:r>
              <a:rPr lang="lv-LV" dirty="0"/>
              <a:t>Numerācija jāsāk ar ievadu. Titullapu, anotācijas un pielikumus nenumurē, titullapu un anotācijas ietver kopējā lappušu skaitā.</a:t>
            </a:r>
            <a:endParaRPr dirty="0"/>
          </a:p>
          <a:p>
            <a:r>
              <a:rPr lang="lv-LV" dirty="0"/>
              <a:t>Jaunā lappusē jāsāk darba galvenās daļas. Nodaļas un apakšnodaļas turpina rakstīt aizsāktajā lappusē. Lappusi nebeidz ar virsrakstu. Nosaukuma un virsraksta beigās neliek punktus . Nav pieņemts virsrakstus saīsināt .</a:t>
            </a:r>
            <a:r>
              <a:rPr lang="lv-LV" dirty="0">
                <a:cs typeface="Calibri"/>
              </a:rPr>
              <a:t> </a:t>
            </a:r>
            <a:r>
              <a:rPr lang="lv-LV" sz="2900" dirty="0">
                <a:cs typeface="Calibri"/>
              </a:rPr>
              <a:t>Apakšnodaļai jābūt vismaz 1 lpp. garai.</a:t>
            </a:r>
          </a:p>
        </p:txBody>
      </p:sp>
    </p:spTree>
    <p:extLst>
      <p:ext uri="{BB962C8B-B14F-4D97-AF65-F5344CB8AC3E}">
        <p14:creationId xmlns:p14="http://schemas.microsoft.com/office/powerpoint/2010/main" val="37668563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a:t>Aizstāvēšana</a:t>
            </a:r>
          </a:p>
        </p:txBody>
      </p:sp>
      <p:sp>
        <p:nvSpPr>
          <p:cNvPr id="3" name="Satura vietturis 2"/>
          <p:cNvSpPr>
            <a:spLocks noGrp="1"/>
          </p:cNvSpPr>
          <p:nvPr>
            <p:ph idx="1"/>
          </p:nvPr>
        </p:nvSpPr>
        <p:spPr/>
        <p:txBody>
          <a:bodyPr vert="horz" lIns="91440" tIns="45720" rIns="91440" bIns="45720" rtlCol="0" anchor="t">
            <a:normAutofit fontScale="55000" lnSpcReduction="20000"/>
          </a:bodyPr>
          <a:lstStyle/>
          <a:p>
            <a:pPr>
              <a:buNone/>
            </a:pPr>
            <a:r>
              <a:rPr lang="lv-LV"/>
              <a:t>Prezentācijas saturs</a:t>
            </a:r>
          </a:p>
          <a:p>
            <a:pPr>
              <a:buNone/>
            </a:pPr>
            <a:r>
              <a:rPr lang="lv-LV"/>
              <a:t>Ievads (20% no laika):</a:t>
            </a:r>
            <a:endParaRPr/>
          </a:p>
          <a:p>
            <a:pPr>
              <a:buNone/>
            </a:pPr>
            <a:r>
              <a:rPr lang="lv-LV"/>
              <a:t>–Sevis un tēmas pieteikšana(izvēles pamatojums), interesants fakts par tēmas izvēli</a:t>
            </a:r>
            <a:endParaRPr/>
          </a:p>
          <a:p>
            <a:pPr>
              <a:buNone/>
            </a:pPr>
            <a:r>
              <a:rPr lang="lv-LV"/>
              <a:t>darba tēma; tēmas; darba mērķis; darbā izvirzītie uzdevumi.</a:t>
            </a:r>
            <a:endParaRPr/>
          </a:p>
          <a:p>
            <a:pPr>
              <a:buNone/>
            </a:pPr>
            <a:r>
              <a:rPr lang="lv-LV"/>
              <a:t>Galvenā daļa (60% no laika, īpaši pārdomāta, ar koncentrētu izklāstu):</a:t>
            </a:r>
            <a:endParaRPr/>
          </a:p>
          <a:p>
            <a:pPr>
              <a:buNone/>
            </a:pPr>
            <a:r>
              <a:rPr lang="lv-LV"/>
              <a:t>–informācija par to, kas izdarīts teorētiskās daļas izstrādē (kādi informācijas avoti ir apskatīti), iespējamais izmantoto informācijas avotu saraksts);</a:t>
            </a:r>
            <a:endParaRPr/>
          </a:p>
          <a:p>
            <a:pPr>
              <a:buNone/>
            </a:pPr>
            <a:r>
              <a:rPr lang="lv-LV"/>
              <a:t>–akcents uz praktisko daļu (var pastāstīt interesantāko, sasniegtos rezultātus, informēt par darba procesa grūtībām).</a:t>
            </a:r>
            <a:endParaRPr/>
          </a:p>
          <a:p>
            <a:pPr>
              <a:buNone/>
            </a:pPr>
            <a:r>
              <a:rPr lang="lv-LV"/>
              <a:t>Secinājumi (20% no laika):</a:t>
            </a:r>
            <a:endParaRPr/>
          </a:p>
          <a:p>
            <a:pPr>
              <a:buNone/>
            </a:pPr>
            <a:r>
              <a:rPr lang="lv-LV"/>
              <a:t>–paši būtiskākie;</a:t>
            </a:r>
            <a:endParaRPr/>
          </a:p>
          <a:p>
            <a:pPr>
              <a:buNone/>
            </a:pPr>
            <a:r>
              <a:rPr lang="lv-LV"/>
              <a:t>–maksimāli 4–5 galvenie secinājumi ja ir</a:t>
            </a:r>
            <a:endParaRPr err="1"/>
          </a:p>
          <a:p>
            <a:pPr>
              <a:buNone/>
            </a:pPr>
            <a:r>
              <a:rPr lang="lv-LV"/>
              <a:t>Izvirzīta hipotēze–atbilde uz to.</a:t>
            </a:r>
            <a:endParaRPr/>
          </a:p>
          <a:p>
            <a:pPr>
              <a:buNone/>
            </a:pPr>
            <a:r>
              <a:rPr lang="lv-LV"/>
              <a:t>Atbildes uz komisijas uzdotajiem jautājumiem.</a:t>
            </a:r>
            <a:endParaRPr/>
          </a:p>
          <a:p>
            <a:pPr>
              <a:buNone/>
            </a:pPr>
            <a:r>
              <a:rPr lang="lv-LV"/>
              <a:t>Aizstāvēšanā prezentācijas laiks 5 -6 minūtes</a:t>
            </a:r>
            <a:endParaRPr/>
          </a:p>
          <a:p>
            <a:pPr>
              <a:buNone/>
            </a:pPr>
            <a:r>
              <a:rPr lang="lv-LV"/>
              <a:t>Par vizuālo prezentāciju sk. http://www.slideshare.net/r6vsk/par-prezentciju</a:t>
            </a:r>
            <a:endParaRPr/>
          </a:p>
        </p:txBody>
      </p:sp>
    </p:spTree>
    <p:extLst>
      <p:ext uri="{BB962C8B-B14F-4D97-AF65-F5344CB8AC3E}">
        <p14:creationId xmlns:p14="http://schemas.microsoft.com/office/powerpoint/2010/main" val="2355230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D77E7C5-B1A6-497D-BBF0-63DD195863CD}"/>
              </a:ext>
            </a:extLst>
          </p:cNvPr>
          <p:cNvSpPr>
            <a:spLocks noGrp="1"/>
          </p:cNvSpPr>
          <p:nvPr>
            <p:ph type="title"/>
          </p:nvPr>
        </p:nvSpPr>
        <p:spPr/>
        <p:txBody>
          <a:bodyPr/>
          <a:lstStyle/>
          <a:p>
            <a:r>
              <a:rPr lang="lv-LV">
                <a:cs typeface="Calibri"/>
              </a:rPr>
              <a:t>Anotācija</a:t>
            </a:r>
            <a:endParaRPr lang="lv-LV"/>
          </a:p>
        </p:txBody>
      </p:sp>
      <p:sp>
        <p:nvSpPr>
          <p:cNvPr id="3" name="Satura vietturis 2">
            <a:extLst>
              <a:ext uri="{FF2B5EF4-FFF2-40B4-BE49-F238E27FC236}">
                <a16:creationId xmlns:a16="http://schemas.microsoft.com/office/drawing/2014/main" id="{BFB747EE-8432-4598-9A33-A6CC5AA462C2}"/>
              </a:ext>
            </a:extLst>
          </p:cNvPr>
          <p:cNvSpPr>
            <a:spLocks noGrp="1"/>
          </p:cNvSpPr>
          <p:nvPr>
            <p:ph idx="1"/>
          </p:nvPr>
        </p:nvSpPr>
        <p:spPr/>
        <p:txBody>
          <a:bodyPr vert="horz" lIns="91440" tIns="45720" rIns="91440" bIns="45720" rtlCol="0" anchor="t">
            <a:normAutofit fontScale="77500" lnSpcReduction="20000"/>
          </a:bodyPr>
          <a:lstStyle/>
          <a:p>
            <a:pPr marL="0" indent="0">
              <a:buNone/>
            </a:pPr>
            <a:r>
              <a:rPr lang="lv-LV">
                <a:cs typeface="Calibri"/>
              </a:rPr>
              <a:t>Anotācijas mērķis ir dot vispārīgu priekšstatu par darba saturu, lai lasītājs varētu lemt par nepieciešamību iepazīties ar šo darbu dziļāk. </a:t>
            </a:r>
          </a:p>
          <a:p>
            <a:pPr marL="0" indent="0">
              <a:buNone/>
            </a:pPr>
            <a:r>
              <a:rPr lang="lv-LV">
                <a:cs typeface="Calibri"/>
              </a:rPr>
              <a:t>Anotācija īsi un skaidri atbild uz šādiem jautājumiem: </a:t>
            </a:r>
          </a:p>
          <a:p>
            <a:r>
              <a:rPr lang="lv-LV">
                <a:cs typeface="Calibri"/>
              </a:rPr>
              <a:t>1) kāds ir darba mērķis; </a:t>
            </a:r>
          </a:p>
          <a:p>
            <a:r>
              <a:rPr lang="lv-LV">
                <a:cs typeface="Calibri"/>
              </a:rPr>
              <a:t>2) kas darīts mērķa sasniegšanai; </a:t>
            </a:r>
          </a:p>
          <a:p>
            <a:r>
              <a:rPr lang="lv-LV">
                <a:cs typeface="Calibri"/>
              </a:rPr>
              <a:t>3) kādi ir pētījuma galvenie rezultāti? </a:t>
            </a:r>
          </a:p>
          <a:p>
            <a:endParaRPr lang="lv-LV">
              <a:cs typeface="Calibri"/>
            </a:endParaRPr>
          </a:p>
          <a:p>
            <a:pPr marL="0" indent="0">
              <a:buNone/>
            </a:pPr>
            <a:r>
              <a:rPr lang="lv-LV">
                <a:cs typeface="Calibri"/>
              </a:rPr>
              <a:t> Anotācijas apjoms – ne vairāk par pusi lappuses.</a:t>
            </a:r>
          </a:p>
          <a:p>
            <a:pPr marL="0" indent="0">
              <a:buNone/>
            </a:pPr>
            <a:r>
              <a:rPr lang="lv-LV">
                <a:cs typeface="Calibri"/>
              </a:rPr>
              <a:t> Parasti darba anotāciju raksta pašās beigās, kad ir noformulēti visi secinājumi. Taču nav vēlams anotāciju veidot, kompilējot vai īsinot ZPD pamattekstu.</a:t>
            </a:r>
          </a:p>
        </p:txBody>
      </p:sp>
    </p:spTree>
    <p:extLst>
      <p:ext uri="{BB962C8B-B14F-4D97-AF65-F5344CB8AC3E}">
        <p14:creationId xmlns:p14="http://schemas.microsoft.com/office/powerpoint/2010/main" val="2265743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5416"/>
            <a:ext cx="8229600" cy="1143000"/>
          </a:xfrm>
        </p:spPr>
        <p:txBody>
          <a:bodyPr/>
          <a:lstStyle/>
          <a:p>
            <a:r>
              <a:rPr lang="lv-LV"/>
              <a:t>Anotācija</a:t>
            </a:r>
          </a:p>
        </p:txBody>
      </p:sp>
      <p:sp>
        <p:nvSpPr>
          <p:cNvPr id="3" name="Content Placeholder 2"/>
          <p:cNvSpPr>
            <a:spLocks noGrp="1"/>
          </p:cNvSpPr>
          <p:nvPr>
            <p:ph idx="1"/>
          </p:nvPr>
        </p:nvSpPr>
        <p:spPr>
          <a:xfrm>
            <a:off x="457200" y="443805"/>
            <a:ext cx="8363272" cy="5145435"/>
          </a:xfrm>
        </p:spPr>
        <p:txBody>
          <a:bodyPr vert="horz" lIns="91440" tIns="45720" rIns="91440" bIns="45720" rtlCol="0" anchor="t">
            <a:noAutofit/>
          </a:bodyPr>
          <a:lstStyle/>
          <a:p>
            <a:r>
              <a:rPr lang="lv-LV" sz="2200"/>
              <a:t>I rindkopa – ZPD tēma</a:t>
            </a:r>
            <a:endParaRPr lang="lv-LV" sz="2200" b="0">
              <a:effectLst/>
            </a:endParaRPr>
          </a:p>
          <a:p>
            <a:r>
              <a:rPr lang="lv-LV" sz="2200"/>
              <a:t>Autors zinātniski pētnieciskajā darbā galveno vērību pievērš ..................</a:t>
            </a:r>
          </a:p>
          <a:p>
            <a:r>
              <a:rPr lang="lv-LV" sz="2200"/>
              <a:t>II rindkopa – ZPD mērķis</a:t>
            </a:r>
            <a:endParaRPr lang="lv-LV" sz="2200" b="0"/>
          </a:p>
          <a:p>
            <a:r>
              <a:rPr lang="lv-LV" sz="2200"/>
              <a:t>Zinātniski pētnieciskā darba mērķis: .................</a:t>
            </a:r>
          </a:p>
          <a:p>
            <a:r>
              <a:rPr lang="lv-LV" sz="2200"/>
              <a:t>III rindkopa – ZPD izstrādāts, lai ............ Tas izmantojams ................</a:t>
            </a:r>
            <a:endParaRPr lang="lv-LV" sz="2200" b="0"/>
          </a:p>
          <a:p>
            <a:r>
              <a:rPr lang="lv-LV" sz="2200"/>
              <a:t>IV rindkopa - ZPD sastāv no .... nodaļām, kurās tiek aplūkoti šādi jautājumi: …...........</a:t>
            </a:r>
            <a:endParaRPr lang="lv-LV" sz="2200" b="0"/>
          </a:p>
          <a:p>
            <a:r>
              <a:rPr lang="lv-LV" sz="2200"/>
              <a:t>V rindkopa – darba gaitā gūti secinājumi ..................</a:t>
            </a:r>
            <a:endParaRPr lang="lv-LV" sz="2200" b="0"/>
          </a:p>
          <a:p>
            <a:r>
              <a:rPr lang="lv-LV" sz="2200"/>
              <a:t>Izstrādāti priekšlikumi ...................</a:t>
            </a:r>
            <a:endParaRPr lang="lv-LV" sz="2200" b="0"/>
          </a:p>
          <a:p>
            <a:r>
              <a:rPr lang="lv-LV" sz="2200"/>
              <a:t>VI rindkopa – ZPD sastāv no ....... lpp., tajā atrodami ........... attēli, ........ tabulas un ....pielikumi.</a:t>
            </a:r>
            <a:endParaRPr lang="lv-LV" sz="2200" b="0"/>
          </a:p>
          <a:p>
            <a:r>
              <a:rPr lang="lv-LV" sz="2200"/>
              <a:t>VII rindkopa – Atslēgas vārdi : ....................</a:t>
            </a:r>
            <a:endParaRPr lang="lv-LV" sz="2200" b="0"/>
          </a:p>
          <a:p>
            <a:pPr marL="0" indent="0">
              <a:buNone/>
            </a:pPr>
            <a:br>
              <a:rPr lang="en-US">
                <a:latin typeface="+mn-ea"/>
                <a:cs typeface="+mn-ea"/>
              </a:rPr>
            </a:br>
            <a:endParaRPr lang="lv-LV" sz="2200"/>
          </a:p>
        </p:txBody>
      </p:sp>
    </p:spTree>
    <p:extLst>
      <p:ext uri="{BB962C8B-B14F-4D97-AF65-F5344CB8AC3E}">
        <p14:creationId xmlns:p14="http://schemas.microsoft.com/office/powerpoint/2010/main" val="4240403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t>Ievads</a:t>
            </a:r>
          </a:p>
        </p:txBody>
      </p:sp>
      <p:sp>
        <p:nvSpPr>
          <p:cNvPr id="3" name="Content Placeholder 2"/>
          <p:cNvSpPr>
            <a:spLocks noGrp="1"/>
          </p:cNvSpPr>
          <p:nvPr>
            <p:ph idx="1"/>
          </p:nvPr>
        </p:nvSpPr>
        <p:spPr/>
        <p:txBody>
          <a:bodyPr>
            <a:normAutofit fontScale="92500" lnSpcReduction="20000"/>
          </a:bodyPr>
          <a:lstStyle/>
          <a:p>
            <a:r>
              <a:rPr lang="lv-LV"/>
              <a:t>Temata nosaukums, autors, vadītājs</a:t>
            </a:r>
          </a:p>
          <a:p>
            <a:r>
              <a:rPr lang="lv-LV"/>
              <a:t>Aktualitāte, galvenā problēma</a:t>
            </a:r>
          </a:p>
          <a:p>
            <a:r>
              <a:rPr lang="lv-LV"/>
              <a:t>Mērķis</a:t>
            </a:r>
          </a:p>
          <a:p>
            <a:r>
              <a:rPr lang="lv-LV"/>
              <a:t>Uzdevumi</a:t>
            </a:r>
          </a:p>
          <a:p>
            <a:r>
              <a:rPr lang="lv-LV"/>
              <a:t>Hipotēze vai pētāmais jautājums</a:t>
            </a:r>
          </a:p>
          <a:p>
            <a:r>
              <a:rPr lang="lv-LV"/>
              <a:t>Darbā izmantotās metodes</a:t>
            </a:r>
          </a:p>
          <a:p>
            <a:r>
              <a:rPr lang="lv-LV"/>
              <a:t>Pētījuma bāze</a:t>
            </a:r>
          </a:p>
          <a:p>
            <a:r>
              <a:rPr lang="lv-LV"/>
              <a:t>Pētījuma veikšanas laiks</a:t>
            </a:r>
          </a:p>
          <a:p>
            <a:r>
              <a:rPr lang="lv-LV"/>
              <a:t>Darba struktūra</a:t>
            </a:r>
          </a:p>
          <a:p>
            <a:endParaRPr lang="lv-LV"/>
          </a:p>
          <a:p>
            <a:endParaRPr lang="lv-LV"/>
          </a:p>
          <a:p>
            <a:endParaRPr lang="lv-LV"/>
          </a:p>
          <a:p>
            <a:endParaRPr lang="lv-LV"/>
          </a:p>
          <a:p>
            <a:endParaRPr lang="lv-LV"/>
          </a:p>
        </p:txBody>
      </p:sp>
    </p:spTree>
    <p:extLst>
      <p:ext uri="{BB962C8B-B14F-4D97-AF65-F5344CB8AC3E}">
        <p14:creationId xmlns:p14="http://schemas.microsoft.com/office/powerpoint/2010/main" val="1636683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t>Ievads</a:t>
            </a:r>
          </a:p>
        </p:txBody>
      </p:sp>
      <p:sp>
        <p:nvSpPr>
          <p:cNvPr id="3" name="Content Placeholder 2"/>
          <p:cNvSpPr>
            <a:spLocks noGrp="1"/>
          </p:cNvSpPr>
          <p:nvPr>
            <p:ph idx="1"/>
          </p:nvPr>
        </p:nvSpPr>
        <p:spPr/>
        <p:txBody>
          <a:bodyPr vert="horz" lIns="91440" tIns="45720" rIns="91440" bIns="45720" rtlCol="0" anchor="t">
            <a:normAutofit/>
          </a:bodyPr>
          <a:lstStyle/>
          <a:p>
            <a:r>
              <a:rPr lang="lv-LV"/>
              <a:t>Temata aktualitāte, nozīme</a:t>
            </a:r>
          </a:p>
          <a:p>
            <a:r>
              <a:rPr lang="lv-LV"/>
              <a:t>Galvenā problēma (pretruna, kas radusies zinātnē vai kādā praktiskās darbības sfērā), tās atrisināšanas nepieciešamība.</a:t>
            </a:r>
            <a:endParaRPr/>
          </a:p>
          <a:p>
            <a:r>
              <a:rPr lang="lv-LV"/>
              <a:t>Mērķis – ideāls, domās prognozēts rezultāts.</a:t>
            </a:r>
          </a:p>
          <a:p>
            <a:endParaRPr lang="lv-LV"/>
          </a:p>
          <a:p>
            <a:endParaRPr lang="lv-LV"/>
          </a:p>
        </p:txBody>
      </p:sp>
    </p:spTree>
    <p:extLst>
      <p:ext uri="{BB962C8B-B14F-4D97-AF65-F5344CB8AC3E}">
        <p14:creationId xmlns:p14="http://schemas.microsoft.com/office/powerpoint/2010/main" val="3684882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7808"/>
            <a:ext cx="8229600" cy="1143000"/>
          </a:xfrm>
        </p:spPr>
        <p:txBody>
          <a:bodyPr>
            <a:normAutofit fontScale="90000"/>
          </a:bodyPr>
          <a:lstStyle/>
          <a:p>
            <a:r>
              <a:rPr lang="lv-LV"/>
              <a:t>Mērķa formulēšanai var noderēt šādas frāzes:</a:t>
            </a:r>
            <a:br>
              <a:rPr lang="lv-LV"/>
            </a:br>
            <a:endParaRPr lang="lv-LV"/>
          </a:p>
        </p:txBody>
      </p:sp>
      <p:sp>
        <p:nvSpPr>
          <p:cNvPr id="3" name="Content Placeholder 2"/>
          <p:cNvSpPr>
            <a:spLocks noGrp="1"/>
          </p:cNvSpPr>
          <p:nvPr>
            <p:ph idx="1"/>
          </p:nvPr>
        </p:nvSpPr>
        <p:spPr/>
        <p:txBody>
          <a:bodyPr>
            <a:normAutofit/>
          </a:bodyPr>
          <a:lstStyle/>
          <a:p>
            <a:r>
              <a:rPr lang="lv-LV"/>
              <a:t>Izpētīt (ko?) ...</a:t>
            </a:r>
            <a:br>
              <a:rPr lang="lv-LV"/>
            </a:br>
            <a:r>
              <a:rPr lang="lv-LV"/>
              <a:t>Izpētīt (ko?) ... un izstrādāt ieteikumus (kādas?) ... situācijas uzlabošanai (kādas?) ...problēmas atrisināšanai u.tml.</a:t>
            </a:r>
            <a:br>
              <a:rPr lang="lv-LV"/>
            </a:br>
            <a:r>
              <a:rPr lang="lv-LV"/>
              <a:t>Izvērtēt (ko?) ...</a:t>
            </a:r>
            <a:br>
              <a:rPr lang="lv-LV"/>
            </a:br>
            <a:r>
              <a:rPr lang="lv-LV"/>
              <a:t>Konstatēt (ko?) ... un izstrādāt priekšlikumus (kā?) ... darbības uzlabošanai</a:t>
            </a:r>
            <a:br>
              <a:rPr lang="lv-LV"/>
            </a:br>
            <a:r>
              <a:rPr lang="lv-LV"/>
              <a:t>Novērtēt (ko?) ...</a:t>
            </a:r>
            <a:br>
              <a:rPr lang="lv-LV"/>
            </a:br>
            <a:r>
              <a:rPr lang="lv-LV"/>
              <a:t>Izanalizēt (ko?) ... un izveidot (ko?) ...</a:t>
            </a:r>
          </a:p>
          <a:p>
            <a:endParaRPr lang="lv-LV"/>
          </a:p>
        </p:txBody>
      </p:sp>
    </p:spTree>
    <p:extLst>
      <p:ext uri="{BB962C8B-B14F-4D97-AF65-F5344CB8AC3E}">
        <p14:creationId xmlns:p14="http://schemas.microsoft.com/office/powerpoint/2010/main" val="22638603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s" ma:contentTypeID="0x010100E8C845BFE949EF49AE2B86105526E753" ma:contentTypeVersion="4" ma:contentTypeDescription="Izveidot jaunu dokumentu." ma:contentTypeScope="" ma:versionID="0c27be0acbaff35ab1180232b054b75e">
  <xsd:schema xmlns:xsd="http://www.w3.org/2001/XMLSchema" xmlns:xs="http://www.w3.org/2001/XMLSchema" xmlns:p="http://schemas.microsoft.com/office/2006/metadata/properties" xmlns:ns2="c055de72-b309-45f6-83b4-aa08c426968f" xmlns:ns3="52e54363-cf57-4ffc-8f08-cbda36d54353" targetNamespace="http://schemas.microsoft.com/office/2006/metadata/properties" ma:root="true" ma:fieldsID="e390c8046709dae0f0a46c89e5ac9392" ns2:_="" ns3:_="">
    <xsd:import namespace="c055de72-b309-45f6-83b4-aa08c426968f"/>
    <xsd:import namespace="52e54363-cf57-4ffc-8f08-cbda36d5435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055de72-b309-45f6-83b4-aa08c426968f"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2e54363-cf57-4ffc-8f08-cbda36d54353" elementFormDefault="qualified">
    <xsd:import namespace="http://schemas.microsoft.com/office/2006/documentManagement/types"/>
    <xsd:import namespace="http://schemas.microsoft.com/office/infopath/2007/PartnerControls"/>
    <xsd:element name="SharedWithUsers" ma:index="10" nillable="true" ma:displayName="Koplietots a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Koplietots ar: detalizēti"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atura tips"/>
        <xsd:element ref="dc:title" minOccurs="0" maxOccurs="1" ma:index="4" ma:displayName="Virsrakst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52e54363-cf57-4ffc-8f08-cbda36d54353">
      <UserInfo>
        <DisplayName>Dominika Noela Mantniece</DisplayName>
        <AccountId>127</AccountId>
        <AccountType/>
      </UserInfo>
    </SharedWithUsers>
  </documentManagement>
</p:properties>
</file>

<file path=customXml/itemProps1.xml><?xml version="1.0" encoding="utf-8"?>
<ds:datastoreItem xmlns:ds="http://schemas.openxmlformats.org/officeDocument/2006/customXml" ds:itemID="{B42B2BEF-2F36-42EE-876F-42E81BFF55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055de72-b309-45f6-83b4-aa08c426968f"/>
    <ds:schemaRef ds:uri="52e54363-cf57-4ffc-8f08-cbda36d5435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A1B8BC7-D9C7-4FDC-AE3B-C0950C066706}">
  <ds:schemaRefs>
    <ds:schemaRef ds:uri="http://schemas.microsoft.com/sharepoint/v3/contenttype/forms"/>
  </ds:schemaRefs>
</ds:datastoreItem>
</file>

<file path=customXml/itemProps3.xml><?xml version="1.0" encoding="utf-8"?>
<ds:datastoreItem xmlns:ds="http://schemas.openxmlformats.org/officeDocument/2006/customXml" ds:itemID="{1B6257FC-6754-4CBA-810E-621796A0AF47}">
  <ds:schemaRefs>
    <ds:schemaRef ds:uri="http://schemas.microsoft.com/office/2006/metadata/properties"/>
    <ds:schemaRef ds:uri="http://schemas.microsoft.com/office/infopath/2007/PartnerControls"/>
    <ds:schemaRef ds:uri="52e54363-cf57-4ffc-8f08-cbda36d54353"/>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Slaidrāde ekrānā (4:3)</PresentationFormat>
  <Slides>40</Slides>
  <Notes>0</Notes>
  <HiddenSlides>0</HiddenSlides>
  <ScaleCrop>false</ScaleCrop>
  <HeadingPairs>
    <vt:vector size="4" baseType="variant">
      <vt:variant>
        <vt:lpstr>Dizains</vt:lpstr>
      </vt:variant>
      <vt:variant>
        <vt:i4>1</vt:i4>
      </vt:variant>
      <vt:variant>
        <vt:lpstr>Slaidu virsraksti</vt:lpstr>
      </vt:variant>
      <vt:variant>
        <vt:i4>40</vt:i4>
      </vt:variant>
    </vt:vector>
  </HeadingPairs>
  <TitlesOfParts>
    <vt:vector size="41" baseType="lpstr">
      <vt:lpstr>Office Theme</vt:lpstr>
      <vt:lpstr>ZPD</vt:lpstr>
      <vt:lpstr> Zinātņu jomas atbilstoši sekcijai </vt:lpstr>
      <vt:lpstr>ZPD struktūra </vt:lpstr>
      <vt:lpstr>Zinātniski pētnieciskā darba tehniskais noformējums</vt:lpstr>
      <vt:lpstr>Anotācija</vt:lpstr>
      <vt:lpstr>Anotācija</vt:lpstr>
      <vt:lpstr>Ievads</vt:lpstr>
      <vt:lpstr>Ievads</vt:lpstr>
      <vt:lpstr>Mērķa formulēšanai var noderēt šādas frāzes: </vt:lpstr>
      <vt:lpstr>Uzdevumi – darbību secība mērķa sasniegšanai, 3-5 soļi, posmi.</vt:lpstr>
      <vt:lpstr>Hipotēze</vt:lpstr>
      <vt:lpstr>Hipotēzes piemērs: </vt:lpstr>
      <vt:lpstr>Ja darbā ir eksperimentālā daļa, hipotēzes formulējumā lietderīgi izmantot teikuma konstrukciju ar nosacījuma apstākļa palīgteikumu pirms vai pēc virsteikuma.</vt:lpstr>
      <vt:lpstr>Hipotēzi var formulēt arī apgalvojuma formā, izmantojot divdabja teicienu.</vt:lpstr>
      <vt:lpstr>Mērķi, uzdevumi, hipotēze savstarpēji saistīti. </vt:lpstr>
      <vt:lpstr>Pētījuma metodes</vt:lpstr>
      <vt:lpstr>Darbā izmantotās metodes: </vt:lpstr>
      <vt:lpstr>Pētījumu bāze</vt:lpstr>
      <vt:lpstr>Pētījuma veikšanas laiks </vt:lpstr>
      <vt:lpstr>Darba struktūra</vt:lpstr>
      <vt:lpstr>Literatūras apskats un analīze (teorija)</vt:lpstr>
      <vt:lpstr> </vt:lpstr>
      <vt:lpstr>Svarīgi iegaumēt, ka pētnieciskajā darbā, tāpat kā citos zinātniskajos darbos, jāizvairās no darbības vārda vienskaitļa un daudzskaitļa 1. personas formu („es" un „mēs") lietojuma! </vt:lpstr>
      <vt:lpstr>Praktiski eksperimentālā daļa</vt:lpstr>
      <vt:lpstr>Praktiski eksperimentālā daļa ir ZPD centrālā daļa.</vt:lpstr>
      <vt:lpstr>Atsauces</vt:lpstr>
      <vt:lpstr>Bibliogrāfiskās atsauces tekstā</vt:lpstr>
      <vt:lpstr>Bibliogrāfiskās atsauces tekstā</vt:lpstr>
      <vt:lpstr>Metodes</vt:lpstr>
      <vt:lpstr>Intervijas paraugs</vt:lpstr>
      <vt:lpstr>Aptaujas jautājumi</vt:lpstr>
      <vt:lpstr>Izmantoto informācijas avotu saraksts</vt:lpstr>
      <vt:lpstr>Izmantotās literatūras saraksts</vt:lpstr>
      <vt:lpstr>Izmantotie interneta materiāli</vt:lpstr>
      <vt:lpstr>Literatūras avotu noformēšanas paraugi( nav jāuzrāda informācijas veids –grāmata, žurnāls utt.)</vt:lpstr>
      <vt:lpstr>Pielikumi</vt:lpstr>
      <vt:lpstr>Secinājumi un priekšlikumi</vt:lpstr>
      <vt:lpstr>Priekšaizstāvēšana</vt:lpstr>
      <vt:lpstr>Kopsavilkums</vt:lpstr>
      <vt:lpstr>Aizstāvēšana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ZPD</dc:title>
  <cp:revision>32</cp:revision>
  <dcterms:modified xsi:type="dcterms:W3CDTF">2018-10-26T06:51:16Z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0x010100E8C845BFE949EF49AE2B86105526E753</vt:lpwstr>
  </property>
</Properties>
</file>